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2" d="100"/>
          <a:sy n="72" d="100"/>
        </p:scale>
        <p:origin x="-1104"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B627A089-5422-4340-ADE0-3FF493EEB58B}" type="datetimeFigureOut">
              <a:rPr lang="en-US" smtClean="0"/>
              <a:pPr/>
              <a:t>4/15/2020</a:t>
            </a:fld>
            <a:endParaRPr lang="en-US" dirty="0"/>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dirty="0"/>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D749E70A-9873-4126-B6F3-CADFD4072A26}"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627A089-5422-4340-ADE0-3FF493EEB58B}" type="datetimeFigureOut">
              <a:rPr lang="en-US" smtClean="0"/>
              <a:pPr/>
              <a:t>4/15/2020</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D749E70A-9873-4126-B6F3-CADFD4072A26}"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627A089-5422-4340-ADE0-3FF493EEB58B}" type="datetimeFigureOut">
              <a:rPr lang="en-US" smtClean="0"/>
              <a:pPr/>
              <a:t>4/15/2020</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D749E70A-9873-4126-B6F3-CADFD4072A26}"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627A089-5422-4340-ADE0-3FF493EEB58B}" type="datetimeFigureOut">
              <a:rPr lang="en-US" smtClean="0"/>
              <a:pPr/>
              <a:t>4/15/2020</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D749E70A-9873-4126-B6F3-CADFD4072A26}" type="slidenum">
              <a:rPr lang="en-US" smtClean="0"/>
              <a:pPr/>
              <a:t>‹#›</a:t>
            </a:fld>
            <a:endParaRPr lang="en-US" dirty="0"/>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B627A089-5422-4340-ADE0-3FF493EEB58B}" type="datetimeFigureOut">
              <a:rPr lang="en-US" smtClean="0"/>
              <a:pPr/>
              <a:t>4/15/2020</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D749E70A-9873-4126-B6F3-CADFD4072A26}" type="slidenum">
              <a:rPr lang="en-US" smtClean="0"/>
              <a:pPr/>
              <a:t>‹#›</a:t>
            </a:fld>
            <a:endParaRPr lang="en-US" dirty="0"/>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B627A089-5422-4340-ADE0-3FF493EEB58B}" type="datetimeFigureOut">
              <a:rPr lang="en-US" smtClean="0"/>
              <a:pPr/>
              <a:t>4/15/2020</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D749E70A-9873-4126-B6F3-CADFD4072A26}" type="slidenum">
              <a:rPr lang="en-US" smtClean="0"/>
              <a:pPr/>
              <a:t>‹#›</a:t>
            </a:fld>
            <a:endParaRPr lang="en-US" dirty="0"/>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B627A089-5422-4340-ADE0-3FF493EEB58B}" type="datetimeFigureOut">
              <a:rPr lang="en-US" smtClean="0"/>
              <a:pPr/>
              <a:t>4/15/2020</a:t>
            </a:fld>
            <a:endParaRPr lang="en-US" dirty="0"/>
          </a:p>
        </p:txBody>
      </p:sp>
      <p:sp>
        <p:nvSpPr>
          <p:cNvPr id="8" name="Footer Placeholder 7"/>
          <p:cNvSpPr>
            <a:spLocks noGrp="1"/>
          </p:cNvSpPr>
          <p:nvPr>
            <p:ph type="ftr" sz="quarter" idx="11"/>
          </p:nvPr>
        </p:nvSpPr>
        <p:spPr/>
        <p:txBody>
          <a:bodyPr/>
          <a:lstStyle>
            <a:extLst/>
          </a:lstStyle>
          <a:p>
            <a:endParaRPr lang="en-US" dirty="0"/>
          </a:p>
        </p:txBody>
      </p:sp>
      <p:sp>
        <p:nvSpPr>
          <p:cNvPr id="9" name="Slide Number Placeholder 8"/>
          <p:cNvSpPr>
            <a:spLocks noGrp="1"/>
          </p:cNvSpPr>
          <p:nvPr>
            <p:ph type="sldNum" sz="quarter" idx="12"/>
          </p:nvPr>
        </p:nvSpPr>
        <p:spPr/>
        <p:txBody>
          <a:bodyPr/>
          <a:lstStyle>
            <a:extLst/>
          </a:lstStyle>
          <a:p>
            <a:fld id="{D749E70A-9873-4126-B6F3-CADFD4072A26}"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B627A089-5422-4340-ADE0-3FF493EEB58B}" type="datetimeFigureOut">
              <a:rPr lang="en-US" smtClean="0"/>
              <a:pPr/>
              <a:t>4/15/2020</a:t>
            </a:fld>
            <a:endParaRPr lang="en-US" dirty="0"/>
          </a:p>
        </p:txBody>
      </p:sp>
      <p:sp>
        <p:nvSpPr>
          <p:cNvPr id="4" name="Footer Placeholder 3"/>
          <p:cNvSpPr>
            <a:spLocks noGrp="1"/>
          </p:cNvSpPr>
          <p:nvPr>
            <p:ph type="ftr" sz="quarter" idx="11"/>
          </p:nvPr>
        </p:nvSpPr>
        <p:spPr/>
        <p:txBody>
          <a:bodyPr/>
          <a:lstStyle>
            <a:extLst/>
          </a:lstStyle>
          <a:p>
            <a:endParaRPr lang="en-US" dirty="0"/>
          </a:p>
        </p:txBody>
      </p:sp>
      <p:sp>
        <p:nvSpPr>
          <p:cNvPr id="5" name="Slide Number Placeholder 4"/>
          <p:cNvSpPr>
            <a:spLocks noGrp="1"/>
          </p:cNvSpPr>
          <p:nvPr>
            <p:ph type="sldNum" sz="quarter" idx="12"/>
          </p:nvPr>
        </p:nvSpPr>
        <p:spPr/>
        <p:txBody>
          <a:bodyPr/>
          <a:lstStyle>
            <a:extLst/>
          </a:lstStyle>
          <a:p>
            <a:fld id="{D749E70A-9873-4126-B6F3-CADFD4072A26}" type="slidenum">
              <a:rPr lang="en-US" smtClean="0"/>
              <a:pPr/>
              <a:t>‹#›</a:t>
            </a:fld>
            <a:endParaRPr lang="en-US" dirty="0"/>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B627A089-5422-4340-ADE0-3FF493EEB58B}" type="datetimeFigureOut">
              <a:rPr lang="en-US" smtClean="0"/>
              <a:pPr/>
              <a:t>4/15/2020</a:t>
            </a:fld>
            <a:endParaRPr lang="en-US" dirty="0"/>
          </a:p>
        </p:txBody>
      </p:sp>
      <p:sp>
        <p:nvSpPr>
          <p:cNvPr id="3" name="Footer Placeholder 2"/>
          <p:cNvSpPr>
            <a:spLocks noGrp="1"/>
          </p:cNvSpPr>
          <p:nvPr>
            <p:ph type="ftr" sz="quarter" idx="11"/>
          </p:nvPr>
        </p:nvSpPr>
        <p:spPr/>
        <p:txBody>
          <a:bodyPr/>
          <a:lstStyle>
            <a:extLst/>
          </a:lstStyle>
          <a:p>
            <a:endParaRPr lang="en-US" dirty="0"/>
          </a:p>
        </p:txBody>
      </p:sp>
      <p:sp>
        <p:nvSpPr>
          <p:cNvPr id="4" name="Slide Number Placeholder 3"/>
          <p:cNvSpPr>
            <a:spLocks noGrp="1"/>
          </p:cNvSpPr>
          <p:nvPr>
            <p:ph type="sldNum" sz="quarter" idx="12"/>
          </p:nvPr>
        </p:nvSpPr>
        <p:spPr/>
        <p:txBody>
          <a:bodyPr/>
          <a:lstStyle>
            <a:extLst/>
          </a:lstStyle>
          <a:p>
            <a:fld id="{D749E70A-9873-4126-B6F3-CADFD4072A26}"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B627A089-5422-4340-ADE0-3FF493EEB58B}" type="datetimeFigureOut">
              <a:rPr lang="en-US" smtClean="0"/>
              <a:pPr/>
              <a:t>4/15/2020</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D749E70A-9873-4126-B6F3-CADFD4072A26}"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B627A089-5422-4340-ADE0-3FF493EEB58B}" type="datetimeFigureOut">
              <a:rPr lang="en-US" smtClean="0"/>
              <a:pPr/>
              <a:t>4/15/2020</a:t>
            </a:fld>
            <a:endParaRPr lang="en-US" dirty="0"/>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dirty="0"/>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D749E70A-9873-4126-B6F3-CADFD4072A26}" type="slidenum">
              <a:rPr lang="en-US" smtClean="0"/>
              <a:pPr/>
              <a:t>‹#›</a:t>
            </a:fld>
            <a:endParaRPr lang="en-US"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B627A089-5422-4340-ADE0-3FF493EEB58B}" type="datetimeFigureOut">
              <a:rPr lang="en-US" smtClean="0"/>
              <a:pPr/>
              <a:t>4/15/2020</a:t>
            </a:fld>
            <a:endParaRPr lang="en-US" dirty="0"/>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dirty="0"/>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D749E70A-9873-4126-B6F3-CADFD4072A26}"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hyperlink" Target="https://en.wikipedia.org/wiki/Computational_linguistics" TargetMode="Externa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latin typeface="Times New Roman" pitchFamily="18" charset="0"/>
                <a:cs typeface="Times New Roman" pitchFamily="18" charset="0"/>
              </a:rPr>
              <a:t>Computational Linguistics</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1525915"/>
            <a:ext cx="7467600" cy="4883388"/>
          </a:xfrm>
          <a:prstGeom prst="rect">
            <a:avLst/>
          </a:prstGeom>
        </p:spPr>
        <p:txBody>
          <a:bodyPr wrap="square">
            <a:spAutoFit/>
          </a:bodyPr>
          <a:lstStyle/>
          <a:p>
            <a:pPr marL="375285" indent="-362585">
              <a:lnSpc>
                <a:spcPct val="100000"/>
              </a:lnSpc>
              <a:spcBef>
                <a:spcPts val="95"/>
              </a:spcBef>
              <a:buClr>
                <a:srgbClr val="0AD0D9"/>
              </a:buClr>
              <a:buSzPct val="94642"/>
              <a:tabLst>
                <a:tab pos="375920" algn="l"/>
              </a:tabLst>
            </a:pPr>
            <a:r>
              <a:rPr lang="en-US" sz="2800" spc="-10" dirty="0" smtClean="0">
                <a:latin typeface="Constantia"/>
                <a:cs typeface="Constantia"/>
              </a:rPr>
              <a:t>	</a:t>
            </a:r>
            <a:r>
              <a:rPr lang="en-US" sz="2800" b="1" spc="-10" dirty="0" smtClean="0">
                <a:latin typeface="Constantia"/>
                <a:cs typeface="Constantia"/>
              </a:rPr>
              <a:t>Developmental Approach</a:t>
            </a:r>
          </a:p>
          <a:p>
            <a:pPr marL="375285" indent="-362585">
              <a:lnSpc>
                <a:spcPct val="100000"/>
              </a:lnSpc>
              <a:spcBef>
                <a:spcPts val="95"/>
              </a:spcBef>
              <a:buClr>
                <a:srgbClr val="0AD0D9"/>
              </a:buClr>
              <a:buSzPct val="94642"/>
              <a:buFont typeface="Wingdings"/>
              <a:buChar char=""/>
              <a:tabLst>
                <a:tab pos="375920" algn="l"/>
              </a:tabLst>
            </a:pPr>
            <a:endParaRPr lang="en-US" sz="2800" spc="-10" dirty="0" smtClean="0">
              <a:latin typeface="Constantia"/>
              <a:cs typeface="Constantia"/>
            </a:endParaRPr>
          </a:p>
          <a:p>
            <a:pPr marL="375285" indent="-362585">
              <a:lnSpc>
                <a:spcPct val="100000"/>
              </a:lnSpc>
              <a:spcBef>
                <a:spcPts val="95"/>
              </a:spcBef>
              <a:buClr>
                <a:srgbClr val="0AD0D9"/>
              </a:buClr>
              <a:buSzPct val="94642"/>
              <a:tabLst>
                <a:tab pos="375920" algn="l"/>
              </a:tabLst>
            </a:pPr>
            <a:r>
              <a:rPr lang="en-US" sz="2800" dirty="0" smtClean="0">
                <a:latin typeface="Times New Roman" pitchFamily="18" charset="0"/>
                <a:cs typeface="Times New Roman" pitchFamily="18" charset="0"/>
              </a:rPr>
              <a:t>	Language is a cognitive skill which develops throughout the life of an individual. This developmental process has been examined using a number of techniques, and a computational approach is one of them</a:t>
            </a:r>
          </a:p>
          <a:p>
            <a:pPr marL="375285" indent="-362585">
              <a:lnSpc>
                <a:spcPct val="100000"/>
              </a:lnSpc>
              <a:spcBef>
                <a:spcPts val="95"/>
              </a:spcBef>
              <a:buClr>
                <a:srgbClr val="0AD0D9"/>
              </a:buClr>
              <a:buSzPct val="94642"/>
              <a:buFont typeface="Wingdings"/>
              <a:buChar char=""/>
              <a:tabLst>
                <a:tab pos="375920" algn="l"/>
              </a:tabLst>
            </a:pPr>
            <a:endParaRPr lang="en-US" sz="2800" dirty="0" smtClean="0">
              <a:latin typeface="Times New Roman" pitchFamily="18" charset="0"/>
              <a:cs typeface="Times New Roman" pitchFamily="18" charset="0"/>
            </a:endParaRPr>
          </a:p>
          <a:p>
            <a:pPr marL="375285" indent="-362585">
              <a:lnSpc>
                <a:spcPct val="100000"/>
              </a:lnSpc>
              <a:spcBef>
                <a:spcPts val="95"/>
              </a:spcBef>
              <a:buClr>
                <a:srgbClr val="0AD0D9"/>
              </a:buClr>
              <a:buSzPct val="94642"/>
              <a:tabLst>
                <a:tab pos="375920" algn="l"/>
              </a:tabLst>
            </a:pPr>
            <a:r>
              <a:rPr lang="en-US" sz="2800" dirty="0" smtClean="0">
                <a:latin typeface="Times New Roman" pitchFamily="18" charset="0"/>
                <a:cs typeface="Times New Roman" pitchFamily="18" charset="0"/>
              </a:rPr>
              <a:t>	Human language development does provide some constraints which make it harder to apply a computational method </a:t>
            </a:r>
            <a:r>
              <a:rPr lang="en-US" sz="2800" smtClean="0">
                <a:latin typeface="Times New Roman" pitchFamily="18" charset="0"/>
                <a:cs typeface="Times New Roman" pitchFamily="18" charset="0"/>
              </a:rPr>
              <a:t>to understand </a:t>
            </a:r>
            <a:r>
              <a:rPr lang="en-US" sz="2800" dirty="0" smtClean="0">
                <a:latin typeface="Times New Roman" pitchFamily="18" charset="0"/>
                <a:cs typeface="Times New Roman" pitchFamily="18" charset="0"/>
              </a:rPr>
              <a:t>it. </a:t>
            </a:r>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1524000"/>
            <a:ext cx="7315200" cy="4524315"/>
          </a:xfrm>
          <a:prstGeom prst="rect">
            <a:avLst/>
          </a:prstGeom>
        </p:spPr>
        <p:txBody>
          <a:bodyPr wrap="square">
            <a:spAutoFit/>
          </a:bodyPr>
          <a:lstStyle/>
          <a:p>
            <a:r>
              <a:rPr lang="en-US" sz="2400" b="1" dirty="0" smtClean="0">
                <a:latin typeface="Times New Roman" pitchFamily="18" charset="0"/>
                <a:cs typeface="Times New Roman" pitchFamily="18" charset="0"/>
              </a:rPr>
              <a:t>Developmental Approach</a:t>
            </a:r>
          </a:p>
          <a:p>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Attempts have been made to model (represent) the developmental process of language acquisition in children from a computational angle.</a:t>
            </a:r>
          </a:p>
          <a:p>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The ability of infants to develop language has also been modeled using robots</a:t>
            </a:r>
            <a:r>
              <a:rPr lang="en-US" sz="2400" u="sng" baseline="30000" dirty="0" smtClean="0">
                <a:latin typeface="Times New Roman" pitchFamily="18" charset="0"/>
                <a:cs typeface="Times New Roman" pitchFamily="18" charset="0"/>
                <a:hlinkClick r:id="rId2"/>
              </a:rPr>
              <a:t>[</a:t>
            </a:r>
            <a:r>
              <a:rPr lang="en-US" sz="2400" dirty="0" smtClean="0">
                <a:latin typeface="Times New Roman" pitchFamily="18" charset="0"/>
                <a:cs typeface="Times New Roman" pitchFamily="18" charset="0"/>
              </a:rPr>
              <a:t> in order to test linguistic theories. Enabled to learn as children might, a model was created based on an affordance  model in which mappings between actions, perceptions, and effects were created and linked to spoken words</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0" y="1600200"/>
            <a:ext cx="7924800" cy="3824124"/>
          </a:xfrm>
          <a:prstGeom prst="rect">
            <a:avLst/>
          </a:prstGeom>
        </p:spPr>
        <p:txBody>
          <a:bodyPr wrap="square">
            <a:spAutoFit/>
          </a:bodyPr>
          <a:lstStyle/>
          <a:p>
            <a:pPr marL="368935" indent="-356235">
              <a:lnSpc>
                <a:spcPct val="100000"/>
              </a:lnSpc>
              <a:spcBef>
                <a:spcPts val="105"/>
              </a:spcBef>
              <a:buClr>
                <a:srgbClr val="0AD0D9"/>
              </a:buClr>
              <a:buSzPct val="94230"/>
              <a:tabLst>
                <a:tab pos="369570" algn="l"/>
              </a:tabLst>
            </a:pPr>
            <a:r>
              <a:rPr lang="en-US" sz="2400" b="1" spc="-10" dirty="0" smtClean="0">
                <a:latin typeface="Constantia"/>
                <a:cs typeface="Constantia"/>
              </a:rPr>
              <a:t>Structural Approach</a:t>
            </a:r>
          </a:p>
          <a:p>
            <a:pPr marL="368935" indent="-356235">
              <a:lnSpc>
                <a:spcPct val="100000"/>
              </a:lnSpc>
              <a:spcBef>
                <a:spcPts val="105"/>
              </a:spcBef>
              <a:buClr>
                <a:srgbClr val="0AD0D9"/>
              </a:buClr>
              <a:buSzPct val="94230"/>
              <a:buFont typeface="Wingdings"/>
              <a:buChar char=""/>
              <a:tabLst>
                <a:tab pos="369570" algn="l"/>
              </a:tabLst>
            </a:pPr>
            <a:endParaRPr lang="en-US" sz="2400" spc="-10" dirty="0" smtClean="0">
              <a:latin typeface="Constantia"/>
              <a:cs typeface="Constantia"/>
            </a:endParaRPr>
          </a:p>
          <a:p>
            <a:pPr marL="368935" indent="-356235">
              <a:lnSpc>
                <a:spcPct val="100000"/>
              </a:lnSpc>
              <a:spcBef>
                <a:spcPts val="105"/>
              </a:spcBef>
              <a:buClr>
                <a:srgbClr val="0AD0D9"/>
              </a:buClr>
              <a:buSzPct val="94230"/>
              <a:tabLst>
                <a:tab pos="369570" algn="l"/>
              </a:tabLst>
            </a:pPr>
            <a:r>
              <a:rPr lang="en-US" sz="2400" dirty="0" smtClean="0">
                <a:latin typeface="Times New Roman" pitchFamily="18" charset="0"/>
                <a:cs typeface="Times New Roman" pitchFamily="18" charset="0"/>
              </a:rPr>
              <a:t>	In order to create better computational models of language, an understanding of language's structure is crucial. To this end, the English Language has been meticulously studied using computational approaches to better understand how the language works on a structural level.</a:t>
            </a:r>
          </a:p>
          <a:p>
            <a:pPr marL="368935" indent="-356235">
              <a:lnSpc>
                <a:spcPct val="100000"/>
              </a:lnSpc>
              <a:spcBef>
                <a:spcPts val="105"/>
              </a:spcBef>
              <a:buClr>
                <a:srgbClr val="0AD0D9"/>
              </a:buClr>
              <a:buSzPct val="94230"/>
              <a:tabLst>
                <a:tab pos="369570" algn="l"/>
              </a:tabLst>
            </a:pPr>
            <a:endParaRPr lang="en-US" sz="2400" dirty="0" smtClean="0">
              <a:latin typeface="Times New Roman" pitchFamily="18" charset="0"/>
              <a:cs typeface="Times New Roman" pitchFamily="18" charset="0"/>
            </a:endParaRPr>
          </a:p>
          <a:p>
            <a:pPr>
              <a:lnSpc>
                <a:spcPct val="100000"/>
              </a:lnSpc>
              <a:spcBef>
                <a:spcPts val="5"/>
              </a:spcBef>
              <a:buClr>
                <a:srgbClr val="0AD0D9"/>
              </a:buClr>
            </a:pP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The most important pieces of being able to study linguistic                  structure is the availability of large linguistic corpora</a:t>
            </a:r>
            <a:endParaRPr lang="en-US" sz="24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990600"/>
            <a:ext cx="8001000" cy="4524315"/>
          </a:xfrm>
          <a:prstGeom prst="rect">
            <a:avLst/>
          </a:prstGeom>
        </p:spPr>
        <p:txBody>
          <a:bodyPr wrap="square">
            <a:spAutoFit/>
          </a:bodyPr>
          <a:lstStyle/>
          <a:p>
            <a:r>
              <a:rPr lang="en-US" sz="2400" b="1" dirty="0" smtClean="0">
                <a:latin typeface="Times New Roman" pitchFamily="18" charset="0"/>
                <a:cs typeface="Times New Roman" pitchFamily="18" charset="0"/>
              </a:rPr>
              <a:t>The structural approach  </a:t>
            </a:r>
          </a:p>
          <a:p>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It grants computational linguists the raw data necessary to run their models and gain a better understanding of the underlying structures present in the vast amount of data.</a:t>
            </a:r>
          </a:p>
          <a:p>
            <a:pPr>
              <a:buFont typeface="Wingdings" pitchFamily="2" charset="2"/>
              <a:buChar char="Ø"/>
            </a:pP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One of the most cited English linguistic corpora is the Penn Treebank.(A </a:t>
            </a:r>
            <a:r>
              <a:rPr lang="en-US" sz="2400" dirty="0" err="1" smtClean="0">
                <a:latin typeface="Times New Roman" pitchFamily="18" charset="0"/>
                <a:cs typeface="Times New Roman" pitchFamily="18" charset="0"/>
              </a:rPr>
              <a:t>tagset</a:t>
            </a:r>
            <a:r>
              <a:rPr lang="en-US" sz="2400" dirty="0" smtClean="0">
                <a:latin typeface="Times New Roman" pitchFamily="18" charset="0"/>
                <a:cs typeface="Times New Roman" pitchFamily="18" charset="0"/>
              </a:rPr>
              <a:t> developed by Helmut </a:t>
            </a:r>
            <a:r>
              <a:rPr lang="en-US" sz="2400" dirty="0" err="1" smtClean="0">
                <a:latin typeface="Times New Roman" pitchFamily="18" charset="0"/>
                <a:cs typeface="Times New Roman" pitchFamily="18" charset="0"/>
              </a:rPr>
              <a:t>Schmid</a:t>
            </a:r>
            <a:r>
              <a:rPr lang="en-US" sz="2400" smtClean="0">
                <a:latin typeface="Times New Roman" pitchFamily="18" charset="0"/>
                <a:cs typeface="Times New Roman" pitchFamily="18" charset="0"/>
              </a:rPr>
              <a:t> 1995.It </a:t>
            </a:r>
            <a:r>
              <a:rPr lang="en-US" sz="2400" dirty="0" smtClean="0">
                <a:latin typeface="Times New Roman" pitchFamily="18" charset="0"/>
                <a:cs typeface="Times New Roman" pitchFamily="18" charset="0"/>
              </a:rPr>
              <a:t>was coined by </a:t>
            </a:r>
            <a:r>
              <a:rPr lang="en-US" sz="2400" dirty="0" err="1" smtClean="0">
                <a:latin typeface="Times New Roman" pitchFamily="18" charset="0"/>
                <a:cs typeface="Times New Roman" pitchFamily="18" charset="0"/>
              </a:rPr>
              <a:t>Geoffery</a:t>
            </a:r>
            <a:r>
              <a:rPr lang="en-US" sz="2400" dirty="0" smtClean="0">
                <a:latin typeface="Times New Roman" pitchFamily="18" charset="0"/>
                <a:cs typeface="Times New Roman" pitchFamily="18" charset="0"/>
              </a:rPr>
              <a:t> Leech in 1980)</a:t>
            </a:r>
          </a:p>
          <a:p>
            <a:pPr>
              <a:buFont typeface="Wingdings" pitchFamily="2" charset="2"/>
              <a:buChar char="Ø"/>
            </a:pP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This corpus contains over 4.5 million words of American English</a:t>
            </a:r>
            <a:endParaRPr lang="en-US"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533401"/>
            <a:ext cx="7772400" cy="4893647"/>
          </a:xfrm>
          <a:prstGeom prst="rect">
            <a:avLst/>
          </a:prstGeom>
        </p:spPr>
        <p:txBody>
          <a:bodyPr wrap="square">
            <a:spAutoFit/>
          </a:bodyPr>
          <a:lstStyle/>
          <a:p>
            <a:pPr algn="just"/>
            <a:r>
              <a:rPr lang="en-US" sz="2400" b="1" dirty="0" smtClean="0">
                <a:latin typeface="Times New Roman" pitchFamily="18" charset="0"/>
                <a:cs typeface="Times New Roman" pitchFamily="18" charset="0"/>
              </a:rPr>
              <a:t>The Production Approach</a:t>
            </a:r>
          </a:p>
          <a:p>
            <a:pPr algn="just"/>
            <a:endParaRPr lang="en-US" sz="2400" dirty="0" smtClean="0">
              <a:latin typeface="Times New Roman" pitchFamily="18" charset="0"/>
              <a:cs typeface="Times New Roman" pitchFamily="18" charset="0"/>
            </a:endParaRPr>
          </a:p>
          <a:p>
            <a:pPr algn="just"/>
            <a:r>
              <a:rPr lang="en-US" sz="2400" dirty="0" smtClean="0">
                <a:latin typeface="Times New Roman" pitchFamily="18" charset="0"/>
                <a:cs typeface="Times New Roman" pitchFamily="18" charset="0"/>
              </a:rPr>
              <a:t>The production of language is equally as complex in the information it provides .Computational linguistics has made some very interesting discoveries in this area.</a:t>
            </a:r>
          </a:p>
          <a:p>
            <a:pPr algn="just">
              <a:buFont typeface="Wingdings" pitchFamily="2" charset="2"/>
              <a:buChar char="Ø"/>
            </a:pPr>
            <a:endParaRPr lang="en-US" sz="2400" dirty="0" smtClean="0">
              <a:latin typeface="Times New Roman" pitchFamily="18" charset="0"/>
              <a:cs typeface="Times New Roman" pitchFamily="18" charset="0"/>
            </a:endParaRPr>
          </a:p>
          <a:p>
            <a:pPr algn="just"/>
            <a:r>
              <a:rPr lang="en-US" sz="2400" dirty="0" smtClean="0">
                <a:latin typeface="Times New Roman" pitchFamily="18" charset="0"/>
                <a:cs typeface="Times New Roman" pitchFamily="18" charset="0"/>
              </a:rPr>
              <a:t>Alan Turing(1936) computer scientist and developer of the Turing Test as a method of measuring the intelligence of a machine. </a:t>
            </a:r>
            <a:r>
              <a:rPr lang="en-US" sz="2400" smtClean="0">
                <a:latin typeface="Times New Roman" pitchFamily="18" charset="0"/>
                <a:cs typeface="Times New Roman" pitchFamily="18" charset="0"/>
              </a:rPr>
              <a:t>In a famous </a:t>
            </a:r>
            <a:r>
              <a:rPr lang="en-US" sz="2400" dirty="0" smtClean="0">
                <a:latin typeface="Times New Roman" pitchFamily="18" charset="0"/>
                <a:cs typeface="Times New Roman" pitchFamily="18" charset="0"/>
              </a:rPr>
              <a:t>paper published in 1950  Alan Turing  proposed the possibility that machines might one day have the ability to "think". </a:t>
            </a:r>
          </a:p>
          <a:p>
            <a:pPr algn="just">
              <a:buFont typeface="Wingdings" pitchFamily="2" charset="2"/>
              <a:buChar char="Ø"/>
            </a:pPr>
            <a:endParaRPr lang="en-US" sz="2400" dirty="0" smtClean="0">
              <a:latin typeface="Times New Roman" pitchFamily="18" charset="0"/>
              <a:cs typeface="Times New Roman" pitchFamily="18" charset="0"/>
            </a:endParaRPr>
          </a:p>
          <a:p>
            <a:pPr algn="just"/>
            <a:r>
              <a:rPr lang="en-US" sz="2400" dirty="0" smtClean="0">
                <a:latin typeface="Times New Roman" pitchFamily="18" charset="0"/>
                <a:cs typeface="Times New Roman" pitchFamily="18" charset="0"/>
              </a:rPr>
              <a:t>He proposed an "imitation test"</a:t>
            </a:r>
            <a:endParaRPr lang="en-US"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0" y="1219200"/>
            <a:ext cx="7696200" cy="4154984"/>
          </a:xfrm>
          <a:prstGeom prst="rect">
            <a:avLst/>
          </a:prstGeom>
        </p:spPr>
        <p:txBody>
          <a:bodyPr wrap="square">
            <a:spAutoFit/>
          </a:bodyPr>
          <a:lstStyle/>
          <a:p>
            <a:pPr algn="just"/>
            <a:r>
              <a:rPr lang="en-US" sz="2400" b="1" dirty="0" smtClean="0">
                <a:latin typeface="Times New Roman" pitchFamily="18" charset="0"/>
                <a:cs typeface="Times New Roman" pitchFamily="18" charset="0"/>
              </a:rPr>
              <a:t>The Production Approach</a:t>
            </a:r>
          </a:p>
          <a:p>
            <a:pPr algn="just"/>
            <a:endParaRPr lang="en-US" sz="2400" dirty="0" smtClean="0">
              <a:latin typeface="Times New Roman" pitchFamily="18" charset="0"/>
              <a:cs typeface="Times New Roman" pitchFamily="18" charset="0"/>
            </a:endParaRPr>
          </a:p>
          <a:p>
            <a:pPr algn="just"/>
            <a:r>
              <a:rPr lang="en-US" sz="2400" dirty="0" smtClean="0">
                <a:latin typeface="Times New Roman" pitchFamily="18" charset="0"/>
                <a:cs typeface="Times New Roman" pitchFamily="18" charset="0"/>
              </a:rPr>
              <a:t>Another best known examples of a computer program designed to converse naturally with humans is the ELIZA</a:t>
            </a:r>
            <a:r>
              <a:rPr lang="en-US" sz="2400" u="sng"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 program developed by Joseph </a:t>
            </a:r>
            <a:r>
              <a:rPr lang="en-US" sz="2400" dirty="0" err="1" smtClean="0">
                <a:latin typeface="Times New Roman" pitchFamily="18" charset="0"/>
                <a:cs typeface="Times New Roman" pitchFamily="18" charset="0"/>
              </a:rPr>
              <a:t>Weizenbaum</a:t>
            </a:r>
            <a:r>
              <a:rPr lang="en-US" sz="2400" dirty="0" smtClean="0">
                <a:latin typeface="Times New Roman" pitchFamily="18" charset="0"/>
                <a:cs typeface="Times New Roman" pitchFamily="18" charset="0"/>
              </a:rPr>
              <a:t> Professor and computer scientist  in 1966.</a:t>
            </a:r>
          </a:p>
          <a:p>
            <a:pPr algn="just">
              <a:buFont typeface="Wingdings" pitchFamily="2" charset="2"/>
              <a:buChar char="Ø"/>
            </a:pPr>
            <a:endParaRPr lang="en-US" sz="2400" dirty="0" smtClean="0">
              <a:latin typeface="Times New Roman" pitchFamily="18" charset="0"/>
              <a:cs typeface="Times New Roman" pitchFamily="18" charset="0"/>
            </a:endParaRPr>
          </a:p>
          <a:p>
            <a:pPr algn="just"/>
            <a:r>
              <a:rPr lang="en-US" sz="2400" dirty="0" smtClean="0">
                <a:latin typeface="Times New Roman" pitchFamily="18" charset="0"/>
                <a:cs typeface="Times New Roman" pitchFamily="18" charset="0"/>
              </a:rPr>
              <a:t>It appeared capable of understanding what was said to it and responding intelligently, but in truth it simply followed a pattern matching routine that relied on only understanding a few keywords in each sentence. </a:t>
            </a:r>
            <a:endParaRPr lang="en-US"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1066800"/>
            <a:ext cx="8229600" cy="3416320"/>
          </a:xfrm>
          <a:prstGeom prst="rect">
            <a:avLst/>
          </a:prstGeom>
        </p:spPr>
        <p:txBody>
          <a:bodyPr wrap="square">
            <a:spAutoFit/>
          </a:bodyPr>
          <a:lstStyle/>
          <a:p>
            <a:pPr algn="just"/>
            <a:r>
              <a:rPr lang="en-US" sz="2400" b="1" dirty="0" smtClean="0">
                <a:latin typeface="Times New Roman" pitchFamily="18" charset="0"/>
                <a:cs typeface="Times New Roman" pitchFamily="18" charset="0"/>
              </a:rPr>
              <a:t>Comprehension Approach</a:t>
            </a:r>
          </a:p>
          <a:p>
            <a:pPr algn="just"/>
            <a:endParaRPr lang="en-US" sz="2400" dirty="0" smtClean="0">
              <a:latin typeface="Times New Roman" pitchFamily="18" charset="0"/>
              <a:cs typeface="Times New Roman" pitchFamily="18" charset="0"/>
            </a:endParaRPr>
          </a:p>
          <a:p>
            <a:pPr algn="just"/>
            <a:r>
              <a:rPr lang="en-US" sz="2400" dirty="0" smtClean="0">
                <a:latin typeface="Times New Roman" pitchFamily="18" charset="0"/>
                <a:cs typeface="Times New Roman" pitchFamily="18" charset="0"/>
              </a:rPr>
              <a:t>Much of the focus of modern computational linguistics is on comprehension.</a:t>
            </a:r>
          </a:p>
          <a:p>
            <a:pPr algn="just"/>
            <a:endParaRPr lang="en-US" sz="2400" dirty="0" smtClean="0">
              <a:latin typeface="Times New Roman" pitchFamily="18" charset="0"/>
              <a:cs typeface="Times New Roman" pitchFamily="18" charset="0"/>
            </a:endParaRPr>
          </a:p>
          <a:p>
            <a:pPr algn="just"/>
            <a:r>
              <a:rPr lang="en-US" sz="2400" dirty="0" smtClean="0">
                <a:latin typeface="Times New Roman" pitchFamily="18" charset="0"/>
                <a:cs typeface="Times New Roman" pitchFamily="18" charset="0"/>
              </a:rPr>
              <a:t>With the proliferation of the internet and the abundance of easily accessible written human language, the ability to create a program capable of understanding human language would have many broad and exciting possibilities.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1997838"/>
            <a:ext cx="7924800" cy="3785652"/>
          </a:xfrm>
          <a:prstGeom prst="rect">
            <a:avLst/>
          </a:prstGeom>
        </p:spPr>
        <p:txBody>
          <a:bodyPr wrap="square">
            <a:spAutoFit/>
          </a:bodyPr>
          <a:lstStyle/>
          <a:p>
            <a:pPr algn="just"/>
            <a:r>
              <a:rPr lang="en-US" sz="2400" b="1" dirty="0" smtClean="0">
                <a:latin typeface="Times New Roman" pitchFamily="18" charset="0"/>
                <a:cs typeface="Times New Roman" pitchFamily="18" charset="0"/>
              </a:rPr>
              <a:t>Comprehension Approach</a:t>
            </a:r>
          </a:p>
          <a:p>
            <a:pPr algn="just"/>
            <a:endParaRPr lang="en-US" sz="2400" b="1" dirty="0" smtClean="0">
              <a:latin typeface="Times New Roman" pitchFamily="18" charset="0"/>
              <a:cs typeface="Times New Roman" pitchFamily="18" charset="0"/>
            </a:endParaRPr>
          </a:p>
          <a:p>
            <a:pPr algn="just"/>
            <a:r>
              <a:rPr lang="en-US" sz="2400" dirty="0" smtClean="0">
                <a:latin typeface="Times New Roman" pitchFamily="18" charset="0"/>
                <a:cs typeface="Times New Roman" pitchFamily="18" charset="0"/>
              </a:rPr>
              <a:t>In 1971 Terry </a:t>
            </a:r>
            <a:r>
              <a:rPr lang="en-US" sz="2400" dirty="0" err="1" smtClean="0">
                <a:latin typeface="Times New Roman" pitchFamily="18" charset="0"/>
                <a:cs typeface="Times New Roman" pitchFamily="18" charset="0"/>
              </a:rPr>
              <a:t>Winograd</a:t>
            </a:r>
            <a:r>
              <a:rPr lang="en-US" sz="2400" dirty="0" smtClean="0">
                <a:latin typeface="Times New Roman" pitchFamily="18" charset="0"/>
                <a:cs typeface="Times New Roman" pitchFamily="18" charset="0"/>
              </a:rPr>
              <a:t> developed an early natural language processing engine capable of interpreting naturally written commands </a:t>
            </a:r>
          </a:p>
          <a:p>
            <a:pPr algn="just"/>
            <a:endParaRPr lang="en-US" sz="2400" dirty="0" smtClean="0">
              <a:latin typeface="Times New Roman" pitchFamily="18" charset="0"/>
              <a:cs typeface="Times New Roman" pitchFamily="18" charset="0"/>
            </a:endParaRPr>
          </a:p>
          <a:p>
            <a:pPr algn="just"/>
            <a:r>
              <a:rPr lang="en-US" sz="2400" dirty="0" smtClean="0">
                <a:latin typeface="Times New Roman" pitchFamily="18" charset="0"/>
                <a:cs typeface="Times New Roman" pitchFamily="18" charset="0"/>
              </a:rPr>
              <a:t>This language parsing program was called </a:t>
            </a:r>
            <a:r>
              <a:rPr lang="en-US" sz="2400" u="sng" dirty="0" smtClean="0">
                <a:latin typeface="Times New Roman" pitchFamily="18" charset="0"/>
                <a:cs typeface="Times New Roman" pitchFamily="18" charset="0"/>
              </a:rPr>
              <a:t>SHRDLU</a:t>
            </a:r>
          </a:p>
          <a:p>
            <a:pPr algn="just"/>
            <a:r>
              <a:rPr lang="en-US" sz="2400" dirty="0" smtClean="0">
                <a:latin typeface="Times New Roman" pitchFamily="18" charset="0"/>
                <a:cs typeface="Times New Roman" pitchFamily="18" charset="0"/>
              </a:rPr>
              <a:t>SHRDLU was capable of carrying out a somewhat natural conversation with the user giving it commands, but only within the scope of the toy environment designed for the task.</a:t>
            </a:r>
            <a:endParaRPr lang="en-US"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0" y="838200"/>
            <a:ext cx="7010400" cy="4962897"/>
          </a:xfrm>
          <a:prstGeom prst="rect">
            <a:avLst/>
          </a:prstGeom>
        </p:spPr>
        <p:txBody>
          <a:bodyPr wrap="square">
            <a:spAutoFit/>
          </a:bodyPr>
          <a:lstStyle/>
          <a:p>
            <a:pPr marL="287020" indent="-274320">
              <a:lnSpc>
                <a:spcPct val="100000"/>
              </a:lnSpc>
              <a:spcBef>
                <a:spcPts val="725"/>
              </a:spcBef>
              <a:buClr>
                <a:srgbClr val="0AD0D9"/>
              </a:buClr>
              <a:buSzPct val="94230"/>
              <a:tabLst>
                <a:tab pos="287020" algn="l"/>
              </a:tabLst>
            </a:pPr>
            <a:r>
              <a:rPr lang="en-US" sz="2400" b="1" spc="-5" dirty="0" smtClean="0">
                <a:latin typeface="Times New Roman" pitchFamily="18" charset="0"/>
                <a:cs typeface="Times New Roman" pitchFamily="18" charset="0"/>
              </a:rPr>
              <a:t>Application Areas of CL</a:t>
            </a:r>
          </a:p>
          <a:p>
            <a:pPr marL="287020" indent="-274320">
              <a:lnSpc>
                <a:spcPct val="100000"/>
              </a:lnSpc>
              <a:spcBef>
                <a:spcPts val="725"/>
              </a:spcBef>
              <a:buClr>
                <a:srgbClr val="0AD0D9"/>
              </a:buClr>
              <a:buSzPct val="94230"/>
              <a:tabLst>
                <a:tab pos="287020" algn="l"/>
              </a:tabLst>
            </a:pPr>
            <a:endParaRPr lang="en-US" sz="2400" spc="-5" dirty="0" smtClean="0">
              <a:latin typeface="Times New Roman" pitchFamily="18" charset="0"/>
              <a:cs typeface="Times New Roman" pitchFamily="18" charset="0"/>
            </a:endParaRPr>
          </a:p>
          <a:p>
            <a:pPr marL="287020" indent="-274320">
              <a:lnSpc>
                <a:spcPct val="100000"/>
              </a:lnSpc>
              <a:spcBef>
                <a:spcPts val="725"/>
              </a:spcBef>
              <a:buClr>
                <a:srgbClr val="0AD0D9"/>
              </a:buClr>
              <a:buSzPct val="94230"/>
              <a:tabLst>
                <a:tab pos="287020" algn="l"/>
              </a:tabLst>
            </a:pPr>
            <a:r>
              <a:rPr lang="en-US" sz="2400" spc="-5" dirty="0" smtClean="0">
                <a:latin typeface="Times New Roman" pitchFamily="18" charset="0"/>
                <a:cs typeface="Times New Roman" pitchFamily="18" charset="0"/>
              </a:rPr>
              <a:t>Machine</a:t>
            </a:r>
            <a:r>
              <a:rPr lang="en-US" sz="2400" spc="-95" dirty="0" smtClean="0">
                <a:latin typeface="Times New Roman" pitchFamily="18" charset="0"/>
                <a:cs typeface="Times New Roman" pitchFamily="18" charset="0"/>
              </a:rPr>
              <a:t> </a:t>
            </a:r>
            <a:r>
              <a:rPr lang="en-US" sz="2400" spc="-5" dirty="0" smtClean="0">
                <a:latin typeface="Times New Roman" pitchFamily="18" charset="0"/>
                <a:cs typeface="Times New Roman" pitchFamily="18" charset="0"/>
              </a:rPr>
              <a:t>translation</a:t>
            </a:r>
          </a:p>
          <a:p>
            <a:pPr marL="287020" indent="-274320">
              <a:lnSpc>
                <a:spcPct val="100000"/>
              </a:lnSpc>
              <a:spcBef>
                <a:spcPts val="725"/>
              </a:spcBef>
              <a:buClr>
                <a:srgbClr val="0AD0D9"/>
              </a:buClr>
              <a:buSzPct val="94230"/>
              <a:tabLst>
                <a:tab pos="287020" algn="l"/>
              </a:tabLst>
            </a:pPr>
            <a:endParaRPr lang="en-US" sz="2400" dirty="0" smtClean="0">
              <a:latin typeface="Times New Roman" pitchFamily="18" charset="0"/>
              <a:cs typeface="Times New Roman" pitchFamily="18" charset="0"/>
            </a:endParaRPr>
          </a:p>
          <a:p>
            <a:pPr marL="287020" indent="-274320">
              <a:lnSpc>
                <a:spcPct val="100000"/>
              </a:lnSpc>
              <a:spcBef>
                <a:spcPts val="625"/>
              </a:spcBef>
              <a:buClr>
                <a:srgbClr val="0AD0D9"/>
              </a:buClr>
              <a:buSzPct val="94230"/>
              <a:tabLst>
                <a:tab pos="287020" algn="l"/>
              </a:tabLst>
            </a:pPr>
            <a:r>
              <a:rPr lang="en-US" sz="2400" dirty="0" smtClean="0">
                <a:latin typeface="Times New Roman" pitchFamily="18" charset="0"/>
                <a:cs typeface="Times New Roman" pitchFamily="18" charset="0"/>
              </a:rPr>
              <a:t>Speech</a:t>
            </a:r>
            <a:r>
              <a:rPr lang="en-US" sz="2400" spc="-75" dirty="0" smtClean="0">
                <a:latin typeface="Times New Roman" pitchFamily="18" charset="0"/>
                <a:cs typeface="Times New Roman" pitchFamily="18" charset="0"/>
              </a:rPr>
              <a:t> </a:t>
            </a:r>
            <a:r>
              <a:rPr lang="en-US" sz="2400" spc="-10" dirty="0" smtClean="0">
                <a:latin typeface="Times New Roman" pitchFamily="18" charset="0"/>
                <a:cs typeface="Times New Roman" pitchFamily="18" charset="0"/>
              </a:rPr>
              <a:t>recognition</a:t>
            </a:r>
          </a:p>
          <a:p>
            <a:pPr marL="287020" indent="-274320">
              <a:lnSpc>
                <a:spcPct val="100000"/>
              </a:lnSpc>
              <a:spcBef>
                <a:spcPts val="625"/>
              </a:spcBef>
              <a:buClr>
                <a:srgbClr val="0AD0D9"/>
              </a:buClr>
              <a:buSzPct val="94230"/>
              <a:tabLst>
                <a:tab pos="287020" algn="l"/>
              </a:tabLst>
            </a:pPr>
            <a:endParaRPr lang="en-US" sz="2400" dirty="0" smtClean="0">
              <a:latin typeface="Times New Roman" pitchFamily="18" charset="0"/>
              <a:cs typeface="Times New Roman" pitchFamily="18" charset="0"/>
            </a:endParaRPr>
          </a:p>
          <a:p>
            <a:pPr marL="287020" indent="-274320">
              <a:lnSpc>
                <a:spcPct val="100000"/>
              </a:lnSpc>
              <a:spcBef>
                <a:spcPts val="625"/>
              </a:spcBef>
              <a:buClr>
                <a:srgbClr val="0AD0D9"/>
              </a:buClr>
              <a:buSzPct val="94230"/>
              <a:tabLst>
                <a:tab pos="287020" algn="l"/>
              </a:tabLst>
            </a:pPr>
            <a:r>
              <a:rPr lang="en-US" sz="2400" spc="-5" dirty="0" smtClean="0">
                <a:latin typeface="Times New Roman" pitchFamily="18" charset="0"/>
                <a:cs typeface="Times New Roman" pitchFamily="18" charset="0"/>
              </a:rPr>
              <a:t>Man-machine</a:t>
            </a:r>
            <a:r>
              <a:rPr lang="en-US" sz="2400" spc="-65" dirty="0" smtClean="0">
                <a:latin typeface="Times New Roman" pitchFamily="18" charset="0"/>
                <a:cs typeface="Times New Roman" pitchFamily="18" charset="0"/>
              </a:rPr>
              <a:t> </a:t>
            </a:r>
            <a:r>
              <a:rPr lang="en-US" sz="2400" spc="-10" dirty="0" smtClean="0">
                <a:latin typeface="Times New Roman" pitchFamily="18" charset="0"/>
                <a:cs typeface="Times New Roman" pitchFamily="18" charset="0"/>
              </a:rPr>
              <a:t>interfaces</a:t>
            </a:r>
          </a:p>
          <a:p>
            <a:pPr marL="287020" indent="-274320">
              <a:lnSpc>
                <a:spcPct val="100000"/>
              </a:lnSpc>
              <a:spcBef>
                <a:spcPts val="625"/>
              </a:spcBef>
              <a:buClr>
                <a:srgbClr val="0AD0D9"/>
              </a:buClr>
              <a:buSzPct val="94230"/>
              <a:tabLst>
                <a:tab pos="287020" algn="l"/>
              </a:tabLst>
            </a:pPr>
            <a:endParaRPr lang="en-US" sz="2400" dirty="0" smtClean="0">
              <a:latin typeface="Times New Roman" pitchFamily="18" charset="0"/>
              <a:cs typeface="Times New Roman" pitchFamily="18" charset="0"/>
            </a:endParaRPr>
          </a:p>
          <a:p>
            <a:pPr marL="287020" indent="-274320">
              <a:lnSpc>
                <a:spcPct val="100000"/>
              </a:lnSpc>
              <a:spcBef>
                <a:spcPts val="625"/>
              </a:spcBef>
              <a:buClr>
                <a:srgbClr val="0AD0D9"/>
              </a:buClr>
              <a:buSzPct val="94230"/>
              <a:tabLst>
                <a:tab pos="287020" algn="l"/>
              </a:tabLst>
            </a:pPr>
            <a:r>
              <a:rPr lang="en-US" sz="2400" spc="-10" dirty="0" smtClean="0">
                <a:latin typeface="Times New Roman" pitchFamily="18" charset="0"/>
                <a:cs typeface="Times New Roman" pitchFamily="18" charset="0"/>
              </a:rPr>
              <a:t>Intelligent </a:t>
            </a:r>
            <a:r>
              <a:rPr lang="en-US" sz="2400" spc="-25" dirty="0" smtClean="0">
                <a:latin typeface="Times New Roman" pitchFamily="18" charset="0"/>
                <a:cs typeface="Times New Roman" pitchFamily="18" charset="0"/>
              </a:rPr>
              <a:t>word </a:t>
            </a:r>
            <a:r>
              <a:rPr lang="en-US" sz="2400" spc="-5" dirty="0" smtClean="0">
                <a:latin typeface="Times New Roman" pitchFamily="18" charset="0"/>
                <a:cs typeface="Times New Roman" pitchFamily="18" charset="0"/>
              </a:rPr>
              <a:t>processing: </a:t>
            </a:r>
            <a:r>
              <a:rPr lang="en-US" sz="2400" dirty="0" smtClean="0">
                <a:latin typeface="Times New Roman" pitchFamily="18" charset="0"/>
                <a:cs typeface="Times New Roman" pitchFamily="18" charset="0"/>
              </a:rPr>
              <a:t>spelling</a:t>
            </a:r>
            <a:r>
              <a:rPr lang="en-US" sz="2400" spc="-305" dirty="0" smtClean="0">
                <a:latin typeface="Times New Roman" pitchFamily="18" charset="0"/>
                <a:cs typeface="Times New Roman" pitchFamily="18" charset="0"/>
              </a:rPr>
              <a:t> </a:t>
            </a:r>
            <a:r>
              <a:rPr lang="en-US" sz="2400" spc="-10" dirty="0" smtClean="0">
                <a:latin typeface="Times New Roman" pitchFamily="18" charset="0"/>
                <a:cs typeface="Times New Roman" pitchFamily="18" charset="0"/>
              </a:rPr>
              <a:t>correction,</a:t>
            </a:r>
          </a:p>
          <a:p>
            <a:pPr marL="287020" indent="-274320">
              <a:lnSpc>
                <a:spcPct val="100000"/>
              </a:lnSpc>
              <a:spcBef>
                <a:spcPts val="625"/>
              </a:spcBef>
              <a:buClr>
                <a:srgbClr val="0AD0D9"/>
              </a:buClr>
              <a:buSzPct val="94230"/>
              <a:tabLst>
                <a:tab pos="287020" algn="l"/>
              </a:tabLst>
            </a:pPr>
            <a:endParaRPr lang="en-US" sz="2400" dirty="0" smtClean="0">
              <a:latin typeface="Times New Roman" pitchFamily="18" charset="0"/>
              <a:cs typeface="Times New Roman" pitchFamily="18" charset="0"/>
            </a:endParaRPr>
          </a:p>
          <a:p>
            <a:pPr marL="287020" indent="-274320">
              <a:lnSpc>
                <a:spcPct val="100000"/>
              </a:lnSpc>
              <a:spcBef>
                <a:spcPts val="625"/>
              </a:spcBef>
              <a:buClr>
                <a:srgbClr val="0AD0D9"/>
              </a:buClr>
              <a:buSzPct val="94230"/>
              <a:tabLst>
                <a:tab pos="287020" algn="l"/>
              </a:tabLst>
            </a:pPr>
            <a:r>
              <a:rPr lang="en-US" sz="2400" spc="-5" dirty="0" smtClean="0">
                <a:latin typeface="Times New Roman" pitchFamily="18" charset="0"/>
                <a:cs typeface="Times New Roman" pitchFamily="18" charset="0"/>
              </a:rPr>
              <a:t>Grammar</a:t>
            </a:r>
            <a:r>
              <a:rPr lang="en-US" sz="2400" spc="-165" dirty="0" smtClean="0">
                <a:latin typeface="Times New Roman" pitchFamily="18" charset="0"/>
                <a:cs typeface="Times New Roman" pitchFamily="18" charset="0"/>
              </a:rPr>
              <a:t> </a:t>
            </a:r>
            <a:r>
              <a:rPr lang="en-US" sz="2400" spc="-10" dirty="0" smtClean="0">
                <a:latin typeface="Times New Roman" pitchFamily="18" charset="0"/>
                <a:cs typeface="Times New Roman" pitchFamily="18" charset="0"/>
              </a:rPr>
              <a:t>correction</a:t>
            </a:r>
            <a:endParaRPr lang="en-US" sz="24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0" y="1600200"/>
            <a:ext cx="7848600" cy="4283224"/>
          </a:xfrm>
          <a:prstGeom prst="rect">
            <a:avLst/>
          </a:prstGeom>
        </p:spPr>
        <p:txBody>
          <a:bodyPr wrap="square">
            <a:spAutoFit/>
          </a:bodyPr>
          <a:lstStyle/>
          <a:p>
            <a:pPr marL="12700">
              <a:lnSpc>
                <a:spcPct val="100000"/>
              </a:lnSpc>
              <a:spcBef>
                <a:spcPts val="100"/>
              </a:spcBef>
            </a:pPr>
            <a:r>
              <a:rPr lang="en-US" sz="2400" b="1" spc="5" dirty="0" smtClean="0">
                <a:latin typeface="Constantia"/>
                <a:cs typeface="Constantia"/>
              </a:rPr>
              <a:t>Document Management</a:t>
            </a:r>
          </a:p>
          <a:p>
            <a:pPr marL="12700">
              <a:lnSpc>
                <a:spcPct val="100000"/>
              </a:lnSpc>
              <a:spcBef>
                <a:spcPts val="100"/>
              </a:spcBef>
            </a:pPr>
            <a:endParaRPr lang="en-US" sz="2400" spc="5" dirty="0" smtClean="0">
              <a:latin typeface="Constantia"/>
              <a:cs typeface="Constantia"/>
            </a:endParaRPr>
          </a:p>
          <a:p>
            <a:pPr marL="12700">
              <a:lnSpc>
                <a:spcPct val="100000"/>
              </a:lnSpc>
              <a:spcBef>
                <a:spcPts val="100"/>
              </a:spcBef>
            </a:pPr>
            <a:r>
              <a:rPr lang="en-US" sz="2400" spc="5" dirty="0" smtClean="0">
                <a:latin typeface="Constantia"/>
                <a:cs typeface="Constantia"/>
              </a:rPr>
              <a:t>find </a:t>
            </a:r>
            <a:r>
              <a:rPr lang="en-US" sz="2400" spc="-5" dirty="0" smtClean="0">
                <a:latin typeface="Constantia"/>
                <a:cs typeface="Constantia"/>
              </a:rPr>
              <a:t>relevant documents in</a:t>
            </a:r>
            <a:r>
              <a:rPr lang="en-US" sz="2400" spc="-204" dirty="0" smtClean="0">
                <a:latin typeface="Constantia"/>
                <a:cs typeface="Constantia"/>
              </a:rPr>
              <a:t> </a:t>
            </a:r>
            <a:r>
              <a:rPr lang="en-US" sz="2400" spc="-10" dirty="0" smtClean="0">
                <a:latin typeface="Constantia"/>
                <a:cs typeface="Constantia"/>
              </a:rPr>
              <a:t>collections</a:t>
            </a:r>
          </a:p>
          <a:p>
            <a:pPr marL="12700">
              <a:lnSpc>
                <a:spcPct val="100000"/>
              </a:lnSpc>
              <a:spcBef>
                <a:spcPts val="100"/>
              </a:spcBef>
            </a:pPr>
            <a:endParaRPr lang="en-US" sz="2400" spc="-10" dirty="0" smtClean="0">
              <a:latin typeface="Constantia"/>
              <a:cs typeface="Constantia"/>
            </a:endParaRPr>
          </a:p>
          <a:p>
            <a:pPr marL="12700">
              <a:lnSpc>
                <a:spcPct val="100000"/>
              </a:lnSpc>
              <a:spcBef>
                <a:spcPts val="100"/>
              </a:spcBef>
            </a:pPr>
            <a:r>
              <a:rPr lang="en-US" sz="2400" spc="-10" dirty="0" smtClean="0">
                <a:latin typeface="Constantia"/>
                <a:cs typeface="Constantia"/>
              </a:rPr>
              <a:t>Catch Plagiarism</a:t>
            </a:r>
          </a:p>
          <a:p>
            <a:pPr marL="12700">
              <a:lnSpc>
                <a:spcPct val="100000"/>
              </a:lnSpc>
              <a:spcBef>
                <a:spcPts val="100"/>
              </a:spcBef>
            </a:pPr>
            <a:endParaRPr lang="en-US" sz="2400" spc="-10" dirty="0" smtClean="0">
              <a:latin typeface="Constantia"/>
              <a:cs typeface="Constantia"/>
            </a:endParaRPr>
          </a:p>
          <a:p>
            <a:pPr marL="12700">
              <a:lnSpc>
                <a:spcPct val="100000"/>
              </a:lnSpc>
              <a:spcBef>
                <a:spcPts val="100"/>
              </a:spcBef>
            </a:pPr>
            <a:r>
              <a:rPr lang="en-US" sz="2400" spc="-10" dirty="0" smtClean="0">
                <a:latin typeface="Constantia"/>
                <a:cs typeface="Constantia"/>
              </a:rPr>
              <a:t>Extract information form document</a:t>
            </a:r>
          </a:p>
          <a:p>
            <a:pPr marL="12700">
              <a:lnSpc>
                <a:spcPct val="100000"/>
              </a:lnSpc>
              <a:spcBef>
                <a:spcPts val="100"/>
              </a:spcBef>
            </a:pPr>
            <a:endParaRPr lang="en-US" sz="2400" spc="-10" dirty="0" smtClean="0">
              <a:latin typeface="Constantia"/>
              <a:cs typeface="Constantia"/>
            </a:endParaRPr>
          </a:p>
          <a:p>
            <a:pPr marL="12700">
              <a:lnSpc>
                <a:spcPct val="100000"/>
              </a:lnSpc>
              <a:spcBef>
                <a:spcPts val="100"/>
              </a:spcBef>
            </a:pPr>
            <a:r>
              <a:rPr lang="en-US" sz="2400" spc="-10" dirty="0" smtClean="0">
                <a:latin typeface="Constantia"/>
                <a:cs typeface="Constantia"/>
              </a:rPr>
              <a:t>Classify Documents</a:t>
            </a:r>
          </a:p>
          <a:p>
            <a:pPr marL="12700">
              <a:lnSpc>
                <a:spcPct val="100000"/>
              </a:lnSpc>
              <a:spcBef>
                <a:spcPts val="100"/>
              </a:spcBef>
            </a:pPr>
            <a:endParaRPr lang="en-US" sz="2400" spc="-10" dirty="0" smtClean="0">
              <a:latin typeface="Constantia"/>
              <a:cs typeface="Constantia"/>
            </a:endParaRPr>
          </a:p>
          <a:p>
            <a:pPr marL="12700">
              <a:lnSpc>
                <a:spcPct val="100000"/>
              </a:lnSpc>
              <a:spcBef>
                <a:spcPts val="100"/>
              </a:spcBef>
            </a:pPr>
            <a:r>
              <a:rPr lang="en-US" sz="2400" spc="-10" dirty="0" smtClean="0">
                <a:latin typeface="Constantia"/>
                <a:cs typeface="Constantia"/>
              </a:rPr>
              <a:t>Summarize Document</a:t>
            </a:r>
            <a:endParaRPr lang="en-US" sz="2400" dirty="0">
              <a:latin typeface="Constantia"/>
              <a:cs typeface="Constanti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66800" y="1219200"/>
            <a:ext cx="6705600" cy="3785652"/>
          </a:xfrm>
          <a:prstGeom prst="rect">
            <a:avLst/>
          </a:prstGeom>
        </p:spPr>
        <p:txBody>
          <a:bodyPr wrap="square">
            <a:spAutoFit/>
          </a:bodyPr>
          <a:lstStyle/>
          <a:p>
            <a:pPr>
              <a:lnSpc>
                <a:spcPct val="150000"/>
              </a:lnSpc>
              <a:spcBef>
                <a:spcPts val="15"/>
              </a:spcBef>
            </a:pPr>
            <a:r>
              <a:rPr lang="en-US" sz="2400" dirty="0" smtClean="0">
                <a:latin typeface="Times New Roman" pitchFamily="18" charset="0"/>
                <a:cs typeface="Times New Roman" pitchFamily="18" charset="0"/>
              </a:rPr>
              <a:t>         Introduction</a:t>
            </a:r>
          </a:p>
          <a:p>
            <a:pPr marL="977265" lvl="1" indent="-435609">
              <a:lnSpc>
                <a:spcPct val="150000"/>
              </a:lnSpc>
              <a:spcBef>
                <a:spcPts val="5"/>
              </a:spcBef>
              <a:tabLst>
                <a:tab pos="520065" algn="l"/>
                <a:tab pos="520700" algn="l"/>
              </a:tabLst>
            </a:pPr>
            <a:r>
              <a:rPr lang="en-US" sz="2400" dirty="0" smtClean="0">
                <a:latin typeface="Times New Roman" pitchFamily="18" charset="0"/>
                <a:cs typeface="Times New Roman" pitchFamily="18" charset="0"/>
              </a:rPr>
              <a:t>  Definition of Computational Linguistics (CL)</a:t>
            </a:r>
          </a:p>
          <a:p>
            <a:pPr marL="977265" lvl="1" indent="-435609">
              <a:lnSpc>
                <a:spcPct val="150000"/>
              </a:lnSpc>
              <a:spcBef>
                <a:spcPts val="5"/>
              </a:spcBef>
              <a:tabLst>
                <a:tab pos="520065" algn="l"/>
                <a:tab pos="520700" algn="l"/>
              </a:tabLst>
            </a:pPr>
            <a:r>
              <a:rPr lang="en-US" sz="2400" spc="-5" dirty="0" smtClean="0">
                <a:latin typeface="Times New Roman" pitchFamily="18" charset="0"/>
                <a:cs typeface="Times New Roman" pitchFamily="18" charset="0"/>
              </a:rPr>
              <a:t>  Origin</a:t>
            </a:r>
            <a:endParaRPr lang="en-US" sz="2400" dirty="0" smtClean="0">
              <a:latin typeface="Times New Roman" pitchFamily="18" charset="0"/>
              <a:cs typeface="Times New Roman" pitchFamily="18" charset="0"/>
            </a:endParaRPr>
          </a:p>
          <a:p>
            <a:pPr marL="598805" indent="-514350">
              <a:lnSpc>
                <a:spcPct val="150000"/>
              </a:lnSpc>
              <a:tabLst>
                <a:tab pos="481965" algn="l"/>
              </a:tabLst>
            </a:pPr>
            <a:r>
              <a:rPr lang="en-US" sz="2400" dirty="0" smtClean="0">
                <a:latin typeface="Times New Roman" pitchFamily="18" charset="0"/>
                <a:cs typeface="Times New Roman" pitchFamily="18" charset="0"/>
              </a:rPr>
              <a:t>	   Approaches in CL</a:t>
            </a:r>
          </a:p>
          <a:p>
            <a:pPr>
              <a:lnSpc>
                <a:spcPct val="150000"/>
              </a:lnSpc>
            </a:pPr>
            <a:r>
              <a:rPr lang="en-US" sz="2400" spc="-5" dirty="0" smtClean="0">
                <a:latin typeface="Times New Roman" pitchFamily="18" charset="0"/>
                <a:cs typeface="Times New Roman" pitchFamily="18" charset="0"/>
              </a:rPr>
              <a:t>         </a:t>
            </a:r>
            <a:r>
              <a:rPr lang="en-US" sz="2400" spc="-10" dirty="0" smtClean="0">
                <a:latin typeface="Times New Roman" pitchFamily="18" charset="0"/>
                <a:cs typeface="Times New Roman" pitchFamily="18" charset="0"/>
              </a:rPr>
              <a:t>Areas </a:t>
            </a:r>
            <a:r>
              <a:rPr lang="en-US" sz="2400" spc="-5" dirty="0" smtClean="0">
                <a:latin typeface="Times New Roman" pitchFamily="18" charset="0"/>
                <a:cs typeface="Times New Roman" pitchFamily="18" charset="0"/>
              </a:rPr>
              <a:t>of</a:t>
            </a:r>
            <a:r>
              <a:rPr lang="en-US" sz="2400" spc="-155" dirty="0" smtClean="0">
                <a:latin typeface="Times New Roman" pitchFamily="18" charset="0"/>
                <a:cs typeface="Times New Roman" pitchFamily="18" charset="0"/>
              </a:rPr>
              <a:t> </a:t>
            </a:r>
            <a:r>
              <a:rPr lang="en-US" sz="2400" spc="-5" dirty="0" smtClean="0">
                <a:latin typeface="Times New Roman" pitchFamily="18" charset="0"/>
                <a:cs typeface="Times New Roman" pitchFamily="18" charset="0"/>
              </a:rPr>
              <a:t>Application</a:t>
            </a:r>
            <a:endParaRPr lang="en-US" sz="2400" dirty="0" smtClean="0">
              <a:latin typeface="Times New Roman" pitchFamily="18" charset="0"/>
              <a:cs typeface="Times New Roman" pitchFamily="18" charset="0"/>
            </a:endParaRPr>
          </a:p>
          <a:p>
            <a:pPr>
              <a:lnSpc>
                <a:spcPct val="150000"/>
              </a:lnSpc>
            </a:pPr>
            <a:r>
              <a:rPr lang="en-US" sz="2400" dirty="0" smtClean="0">
                <a:latin typeface="Times New Roman" pitchFamily="18" charset="0"/>
                <a:cs typeface="Times New Roman" pitchFamily="18" charset="0"/>
              </a:rPr>
              <a:t>         Conclusion</a:t>
            </a:r>
          </a:p>
          <a:p>
            <a:endParaRPr lang="en-US" sz="24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1371600"/>
            <a:ext cx="7620000" cy="2333972"/>
          </a:xfrm>
          <a:prstGeom prst="rect">
            <a:avLst/>
          </a:prstGeom>
        </p:spPr>
        <p:txBody>
          <a:bodyPr wrap="square">
            <a:spAutoFit/>
          </a:bodyPr>
          <a:lstStyle/>
          <a:p>
            <a:pPr marL="12700" marR="5080" algn="just">
              <a:lnSpc>
                <a:spcPct val="100000"/>
              </a:lnSpc>
              <a:spcBef>
                <a:spcPts val="100"/>
              </a:spcBef>
            </a:pPr>
            <a:r>
              <a:rPr lang="en-US" sz="2400" b="1" spc="-35" dirty="0" smtClean="0">
                <a:latin typeface="Constantia"/>
                <a:cs typeface="Constantia"/>
              </a:rPr>
              <a:t>Conclusion </a:t>
            </a:r>
          </a:p>
          <a:p>
            <a:pPr marL="12700" marR="5080" algn="just">
              <a:lnSpc>
                <a:spcPct val="100000"/>
              </a:lnSpc>
              <a:spcBef>
                <a:spcPts val="100"/>
              </a:spcBef>
            </a:pPr>
            <a:endParaRPr lang="en-US" sz="2400" spc="-35" dirty="0" smtClean="0">
              <a:latin typeface="Constantia"/>
              <a:cs typeface="Constantia"/>
            </a:endParaRPr>
          </a:p>
          <a:p>
            <a:pPr marL="12700" marR="5080" algn="just">
              <a:lnSpc>
                <a:spcPct val="100000"/>
              </a:lnSpc>
              <a:spcBef>
                <a:spcPts val="100"/>
              </a:spcBef>
            </a:pPr>
            <a:r>
              <a:rPr lang="en-US" sz="2400" spc="-35" dirty="0" smtClean="0">
                <a:latin typeface="Constantia"/>
                <a:cs typeface="Constantia"/>
              </a:rPr>
              <a:t>Nowadays </a:t>
            </a:r>
            <a:r>
              <a:rPr lang="en-US" sz="2400" spc="-10" dirty="0" smtClean="0">
                <a:latin typeface="Constantia"/>
                <a:cs typeface="Constantia"/>
              </a:rPr>
              <a:t>research </a:t>
            </a:r>
            <a:r>
              <a:rPr lang="en-US" sz="2400" dirty="0" smtClean="0">
                <a:latin typeface="Constantia"/>
                <a:cs typeface="Constantia"/>
              </a:rPr>
              <a:t>within </a:t>
            </a:r>
            <a:r>
              <a:rPr lang="en-US" sz="2400" spc="-5" dirty="0" smtClean="0">
                <a:latin typeface="Constantia"/>
                <a:cs typeface="Constantia"/>
              </a:rPr>
              <a:t>the </a:t>
            </a:r>
            <a:r>
              <a:rPr lang="en-US" sz="2400" spc="-10" dirty="0" smtClean="0">
                <a:latin typeface="Constantia"/>
                <a:cs typeface="Constantia"/>
              </a:rPr>
              <a:t>scope </a:t>
            </a:r>
            <a:r>
              <a:rPr lang="en-US" sz="2400" spc="-5" dirty="0" smtClean="0">
                <a:latin typeface="Constantia"/>
                <a:cs typeface="Constantia"/>
              </a:rPr>
              <a:t>of CL </a:t>
            </a:r>
            <a:r>
              <a:rPr lang="en-US" sz="2400" dirty="0" smtClean="0">
                <a:latin typeface="Constantia"/>
                <a:cs typeface="Constantia"/>
              </a:rPr>
              <a:t>is </a:t>
            </a:r>
            <a:r>
              <a:rPr lang="en-US" sz="2400" spc="-10" dirty="0" smtClean="0">
                <a:latin typeface="Constantia"/>
                <a:cs typeface="Constantia"/>
              </a:rPr>
              <a:t>done  </a:t>
            </a:r>
            <a:r>
              <a:rPr lang="en-US" sz="2400" dirty="0" smtClean="0">
                <a:latin typeface="Constantia"/>
                <a:cs typeface="Constantia"/>
              </a:rPr>
              <a:t>at</a:t>
            </a:r>
          </a:p>
          <a:p>
            <a:pPr marL="12700" marR="5080" algn="just">
              <a:lnSpc>
                <a:spcPct val="100000"/>
              </a:lnSpc>
              <a:spcBef>
                <a:spcPts val="100"/>
              </a:spcBef>
            </a:pPr>
            <a:r>
              <a:rPr lang="en-US" sz="2400" dirty="0" smtClean="0">
                <a:latin typeface="Constantia"/>
                <a:cs typeface="Constantia"/>
              </a:rPr>
              <a:t> </a:t>
            </a:r>
            <a:r>
              <a:rPr lang="en-US" sz="2400" spc="-10" dirty="0" smtClean="0">
                <a:latin typeface="Constantia"/>
                <a:cs typeface="Constantia"/>
              </a:rPr>
              <a:t>computational </a:t>
            </a:r>
            <a:r>
              <a:rPr lang="en-US" sz="2400" spc="-5" dirty="0" smtClean="0">
                <a:latin typeface="Constantia"/>
                <a:cs typeface="Constantia"/>
              </a:rPr>
              <a:t>linguistics departments, CL  </a:t>
            </a:r>
            <a:r>
              <a:rPr lang="en-US" sz="2400" spc="-10" dirty="0" smtClean="0">
                <a:latin typeface="Constantia"/>
                <a:cs typeface="Constantia"/>
              </a:rPr>
              <a:t>laboratories, </a:t>
            </a:r>
            <a:r>
              <a:rPr lang="en-US" sz="2400" spc="-15" dirty="0" smtClean="0">
                <a:latin typeface="Constantia"/>
                <a:cs typeface="Constantia"/>
              </a:rPr>
              <a:t>computer </a:t>
            </a:r>
            <a:r>
              <a:rPr lang="en-US" sz="2400" spc="-10" dirty="0" smtClean="0">
                <a:latin typeface="Constantia"/>
                <a:cs typeface="Constantia"/>
              </a:rPr>
              <a:t>science </a:t>
            </a:r>
            <a:r>
              <a:rPr lang="en-US" sz="2400" spc="-5" dirty="0" smtClean="0">
                <a:latin typeface="Constantia"/>
                <a:cs typeface="Constantia"/>
              </a:rPr>
              <a:t>departments, </a:t>
            </a:r>
            <a:r>
              <a:rPr lang="en-US" sz="2400" dirty="0" smtClean="0">
                <a:latin typeface="Constantia"/>
                <a:cs typeface="Constantia"/>
              </a:rPr>
              <a:t>and  linguistics</a:t>
            </a:r>
            <a:r>
              <a:rPr lang="en-US" sz="2400" spc="-120" dirty="0" smtClean="0">
                <a:latin typeface="Constantia"/>
                <a:cs typeface="Constantia"/>
              </a:rPr>
              <a:t> </a:t>
            </a:r>
            <a:r>
              <a:rPr lang="en-US" sz="2400" spc="-10" dirty="0" smtClean="0">
                <a:latin typeface="Constantia"/>
                <a:cs typeface="Constantia"/>
              </a:rPr>
              <a:t>departments.</a:t>
            </a:r>
            <a:endParaRPr lang="en-US" sz="2400" dirty="0">
              <a:latin typeface="Constantia"/>
              <a:cs typeface="Constanti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57201"/>
            <a:ext cx="7772400" cy="1371599"/>
          </a:xfrm>
        </p:spPr>
        <p:txBody>
          <a:bodyPr/>
          <a:lstStyle/>
          <a:p>
            <a:r>
              <a:rPr lang="en-US" dirty="0" smtClean="0"/>
              <a:t>Definition</a:t>
            </a:r>
            <a:endParaRPr lang="en-US" dirty="0"/>
          </a:p>
        </p:txBody>
      </p:sp>
      <p:sp>
        <p:nvSpPr>
          <p:cNvPr id="3" name="Subtitle 2"/>
          <p:cNvSpPr>
            <a:spLocks noGrp="1"/>
          </p:cNvSpPr>
          <p:nvPr>
            <p:ph type="subTitle" idx="1"/>
          </p:nvPr>
        </p:nvSpPr>
        <p:spPr>
          <a:xfrm>
            <a:off x="685800" y="1828800"/>
            <a:ext cx="7924800" cy="4419600"/>
          </a:xfrm>
        </p:spPr>
        <p:txBody>
          <a:bodyPr>
            <a:normAutofit/>
          </a:bodyPr>
          <a:lstStyle/>
          <a:p>
            <a:pPr marL="287020" marR="5080" indent="-274320" algn="just">
              <a:lnSpc>
                <a:spcPct val="100000"/>
              </a:lnSpc>
              <a:spcBef>
                <a:spcPts val="105"/>
              </a:spcBef>
              <a:buClr>
                <a:srgbClr val="0AD0D9"/>
              </a:buClr>
              <a:buSzPct val="95000"/>
              <a:tabLst>
                <a:tab pos="537845" algn="l"/>
              </a:tabLst>
            </a:pPr>
            <a:r>
              <a:rPr lang="en-US" sz="2400" dirty="0" smtClean="0">
                <a:solidFill>
                  <a:schemeClr val="tx1"/>
                </a:solidFill>
                <a:latin typeface="Times New Roman" pitchFamily="18" charset="0"/>
                <a:cs typeface="Times New Roman" pitchFamily="18" charset="0"/>
              </a:rPr>
              <a:t>    Computational linguistics is the branch of linguistics in which the techniques of computer science are applied to the analysis and synthesis of language and speech.</a:t>
            </a:r>
          </a:p>
          <a:p>
            <a:pPr marL="287020" marR="5080" indent="-274320" algn="just">
              <a:lnSpc>
                <a:spcPct val="100000"/>
              </a:lnSpc>
              <a:spcBef>
                <a:spcPts val="105"/>
              </a:spcBef>
              <a:buClr>
                <a:srgbClr val="0AD0D9"/>
              </a:buClr>
              <a:buSzPct val="95000"/>
              <a:tabLst>
                <a:tab pos="537845" algn="l"/>
              </a:tabLst>
            </a:pPr>
            <a:endParaRPr lang="en-US" sz="2400" dirty="0" smtClean="0">
              <a:solidFill>
                <a:schemeClr val="tx1"/>
              </a:solidFill>
              <a:latin typeface="Times New Roman" pitchFamily="18" charset="0"/>
              <a:cs typeface="Times New Roman" pitchFamily="18" charset="0"/>
            </a:endParaRPr>
          </a:p>
          <a:p>
            <a:pPr marL="287020" marR="5080" indent="-274320" algn="just">
              <a:lnSpc>
                <a:spcPct val="100000"/>
              </a:lnSpc>
              <a:spcBef>
                <a:spcPts val="105"/>
              </a:spcBef>
              <a:buClr>
                <a:srgbClr val="0AD0D9"/>
              </a:buClr>
              <a:buSzPct val="95000"/>
              <a:tabLst>
                <a:tab pos="537845" algn="l"/>
              </a:tabLst>
            </a:pP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Grishman</a:t>
            </a:r>
            <a:r>
              <a:rPr lang="en-US" sz="2400" spc="-5" dirty="0" smtClean="0">
                <a:solidFill>
                  <a:schemeClr val="tx1"/>
                </a:solidFill>
                <a:latin typeface="Times New Roman" pitchFamily="18" charset="0"/>
                <a:cs typeface="Times New Roman" pitchFamily="18" charset="0"/>
              </a:rPr>
              <a:t>(1986)</a:t>
            </a:r>
            <a:r>
              <a:rPr lang="en-US" sz="2400" dirty="0" smtClean="0">
                <a:solidFill>
                  <a:schemeClr val="tx1"/>
                </a:solidFill>
                <a:latin typeface="Times New Roman" pitchFamily="18" charset="0"/>
                <a:cs typeface="Times New Roman" pitchFamily="18" charset="0"/>
              </a:rPr>
              <a:t>defines Computational Linguistics is </a:t>
            </a:r>
            <a:r>
              <a:rPr lang="en-US" sz="2400" spc="-5" dirty="0" smtClean="0">
                <a:solidFill>
                  <a:schemeClr val="tx1"/>
                </a:solidFill>
                <a:latin typeface="Times New Roman" pitchFamily="18" charset="0"/>
                <a:cs typeface="Times New Roman" pitchFamily="18" charset="0"/>
              </a:rPr>
              <a:t>Th</a:t>
            </a:r>
            <a:r>
              <a:rPr lang="en-US" sz="2400" dirty="0" smtClean="0">
                <a:solidFill>
                  <a:schemeClr val="tx1"/>
                </a:solidFill>
                <a:latin typeface="Times New Roman" pitchFamily="18" charset="0"/>
                <a:cs typeface="Times New Roman" pitchFamily="18" charset="0"/>
              </a:rPr>
              <a:t>e study of computer system for understanding and generating natural language.	</a:t>
            </a:r>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1600200"/>
            <a:ext cx="8077200" cy="3441968"/>
          </a:xfrm>
          <a:prstGeom prst="rect">
            <a:avLst/>
          </a:prstGeom>
        </p:spPr>
        <p:txBody>
          <a:bodyPr wrap="square">
            <a:spAutoFit/>
          </a:bodyPr>
          <a:lstStyle/>
          <a:p>
            <a:pPr marL="287020" marR="5080" indent="-274320" algn="just">
              <a:lnSpc>
                <a:spcPct val="100000"/>
              </a:lnSpc>
              <a:spcBef>
                <a:spcPts val="100"/>
              </a:spcBef>
              <a:buClr>
                <a:srgbClr val="0AD0D9"/>
              </a:buClr>
              <a:buSzPct val="93750"/>
              <a:tabLst>
                <a:tab pos="363220" algn="l"/>
              </a:tabLst>
            </a:pPr>
            <a:r>
              <a:rPr lang="en-US" sz="2400" spc="-5" dirty="0" smtClean="0">
                <a:latin typeface="Constantia"/>
                <a:cs typeface="Constantia"/>
              </a:rPr>
              <a:t>  Computational </a:t>
            </a:r>
            <a:r>
              <a:rPr lang="en-US" sz="2400" dirty="0" smtClean="0">
                <a:latin typeface="Constantia"/>
                <a:cs typeface="Constantia"/>
              </a:rPr>
              <a:t>linguistics is </a:t>
            </a:r>
            <a:r>
              <a:rPr lang="en-US" sz="2400" spc="-5" dirty="0" smtClean="0">
                <a:latin typeface="Constantia"/>
                <a:cs typeface="Constantia"/>
              </a:rPr>
              <a:t>the application of </a:t>
            </a:r>
            <a:r>
              <a:rPr lang="en-US" sz="2400" dirty="0" smtClean="0">
                <a:latin typeface="Constantia"/>
                <a:cs typeface="Constantia"/>
              </a:rPr>
              <a:t>linguistic  theories </a:t>
            </a:r>
            <a:r>
              <a:rPr lang="en-US" sz="2400" spc="-10" dirty="0" smtClean="0">
                <a:latin typeface="Constantia"/>
                <a:cs typeface="Constantia"/>
              </a:rPr>
              <a:t>and computational techniques </a:t>
            </a:r>
            <a:r>
              <a:rPr lang="en-US" sz="2400" spc="-20" dirty="0" smtClean="0">
                <a:latin typeface="Constantia"/>
                <a:cs typeface="Constantia"/>
              </a:rPr>
              <a:t>to </a:t>
            </a:r>
            <a:r>
              <a:rPr lang="en-US" sz="2400" spc="-10" dirty="0" smtClean="0">
                <a:latin typeface="Constantia"/>
                <a:cs typeface="Constantia"/>
              </a:rPr>
              <a:t>problems </a:t>
            </a:r>
            <a:r>
              <a:rPr lang="en-US" sz="2400" spc="-5" dirty="0" smtClean="0">
                <a:latin typeface="Constantia"/>
                <a:cs typeface="Constantia"/>
              </a:rPr>
              <a:t>of  </a:t>
            </a:r>
            <a:r>
              <a:rPr lang="en-US" sz="2400" spc="-10" dirty="0" smtClean="0">
                <a:latin typeface="Constantia"/>
                <a:cs typeface="Constantia"/>
              </a:rPr>
              <a:t>natural language</a:t>
            </a:r>
            <a:r>
              <a:rPr lang="en-US" sz="2400" spc="-110" dirty="0" smtClean="0">
                <a:latin typeface="Constantia"/>
                <a:cs typeface="Constantia"/>
              </a:rPr>
              <a:t> </a:t>
            </a:r>
            <a:r>
              <a:rPr lang="en-US" sz="2400" spc="-15" dirty="0" smtClean="0">
                <a:latin typeface="Constantia"/>
                <a:cs typeface="Constantia"/>
              </a:rPr>
              <a:t>processing.</a:t>
            </a:r>
          </a:p>
          <a:p>
            <a:pPr marL="287020" marR="5080" indent="-274320" algn="just">
              <a:lnSpc>
                <a:spcPct val="100000"/>
              </a:lnSpc>
              <a:spcBef>
                <a:spcPts val="100"/>
              </a:spcBef>
              <a:buClr>
                <a:srgbClr val="0AD0D9"/>
              </a:buClr>
              <a:buSzPct val="93750"/>
              <a:buFont typeface="Wingdings"/>
              <a:buChar char=""/>
              <a:tabLst>
                <a:tab pos="363220" algn="l"/>
              </a:tabLst>
            </a:pPr>
            <a:endParaRPr lang="en-US" sz="2400" spc="-15" dirty="0" smtClean="0">
              <a:latin typeface="Constantia"/>
              <a:cs typeface="Constantia"/>
            </a:endParaRPr>
          </a:p>
          <a:p>
            <a:pPr marL="287020" marR="5080" indent="-274320" algn="just">
              <a:lnSpc>
                <a:spcPct val="100000"/>
              </a:lnSpc>
              <a:spcBef>
                <a:spcPts val="100"/>
              </a:spcBef>
              <a:buClr>
                <a:srgbClr val="0AD0D9"/>
              </a:buClr>
              <a:buSzPct val="93750"/>
              <a:tabLst>
                <a:tab pos="363220" algn="l"/>
              </a:tabLst>
            </a:pPr>
            <a:r>
              <a:rPr lang="en-US" sz="2400" dirty="0" smtClean="0">
                <a:latin typeface="Times New Roman" pitchFamily="18" charset="0"/>
                <a:cs typeface="Times New Roman" pitchFamily="18" charset="0"/>
              </a:rPr>
              <a:t>   Computational linguistics has theoretical and applied components. Theoretical computational linguistics focuses on issue in theoretical linguistics and cognitive science, and applied computational linguistics focuses on the practical outcome of modeling human language use.</a:t>
            </a:r>
            <a:endParaRPr lang="en-US"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4400" y="685801"/>
            <a:ext cx="7772400" cy="4893647"/>
          </a:xfrm>
          <a:prstGeom prst="rect">
            <a:avLst/>
          </a:prstGeom>
        </p:spPr>
        <p:txBody>
          <a:bodyPr wrap="square">
            <a:spAutoFit/>
          </a:bodyPr>
          <a:lstStyle/>
          <a:p>
            <a:r>
              <a:rPr lang="en-US" sz="2400" dirty="0" smtClean="0">
                <a:latin typeface="Times New Roman" pitchFamily="18" charset="0"/>
                <a:cs typeface="Times New Roman" pitchFamily="18" charset="0"/>
              </a:rPr>
              <a:t>The Association of Computational linguistics defines computational linguistics as:</a:t>
            </a:r>
          </a:p>
          <a:p>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..the scientific study of language from a computational perspective. Computational linguists are interested in providing computational models of various kinds of linguistic phenomena</a:t>
            </a:r>
            <a:r>
              <a:rPr lang="en-US" sz="2400" b="1" dirty="0" smtClean="0">
                <a:latin typeface="Times New Roman" pitchFamily="18" charset="0"/>
                <a:cs typeface="Times New Roman" pitchFamily="18" charset="0"/>
              </a:rPr>
              <a:t>.</a:t>
            </a:r>
          </a:p>
          <a:p>
            <a:pPr>
              <a:buFont typeface="Wingdings" pitchFamily="2" charset="2"/>
              <a:buChar char="Ø"/>
            </a:pPr>
            <a:endParaRPr lang="en-US" sz="2400" b="1" dirty="0" smtClean="0">
              <a:latin typeface="Times New Roman" pitchFamily="18" charset="0"/>
              <a:cs typeface="Times New Roman" pitchFamily="18" charset="0"/>
            </a:endParaRPr>
          </a:p>
          <a:p>
            <a:r>
              <a:rPr lang="en-US" sz="2400" spc="-5" dirty="0" smtClean="0">
                <a:latin typeface="Constantia"/>
                <a:cs typeface="Constantia"/>
              </a:rPr>
              <a:t>The purpose of CL is </a:t>
            </a:r>
            <a:r>
              <a:rPr lang="en-US" sz="2400" spc="-20" dirty="0" smtClean="0">
                <a:latin typeface="Constantia"/>
                <a:cs typeface="Constantia"/>
              </a:rPr>
              <a:t>to </a:t>
            </a:r>
            <a:r>
              <a:rPr lang="en-US" sz="2400" spc="-10" dirty="0" smtClean="0">
                <a:latin typeface="Constantia"/>
                <a:cs typeface="Constantia"/>
              </a:rPr>
              <a:t>develop  </a:t>
            </a:r>
            <a:r>
              <a:rPr lang="en-US" sz="2400" spc="-5" dirty="0" smtClean="0">
                <a:latin typeface="Constantia"/>
                <a:cs typeface="Constantia"/>
              </a:rPr>
              <a:t>applications that deal with</a:t>
            </a:r>
            <a:r>
              <a:rPr lang="en-US" sz="2400" spc="360" dirty="0" smtClean="0">
                <a:latin typeface="Constantia"/>
                <a:cs typeface="Constantia"/>
              </a:rPr>
              <a:t> </a:t>
            </a:r>
            <a:r>
              <a:rPr lang="en-US" sz="2400" spc="-15" dirty="0" smtClean="0">
                <a:latin typeface="Constantia"/>
                <a:cs typeface="Constantia"/>
              </a:rPr>
              <a:t>computer tasks related to human language, like development of </a:t>
            </a:r>
            <a:r>
              <a:rPr lang="en-US" sz="2400" spc="-10" dirty="0" smtClean="0">
                <a:latin typeface="Constantia"/>
                <a:cs typeface="Constantia"/>
              </a:rPr>
              <a:t>software for  </a:t>
            </a:r>
            <a:r>
              <a:rPr lang="en-US" sz="2400" spc="-5" dirty="0" smtClean="0">
                <a:latin typeface="Constantia"/>
                <a:cs typeface="Constantia"/>
              </a:rPr>
              <a:t>grammar </a:t>
            </a:r>
            <a:r>
              <a:rPr lang="en-US" sz="2400" spc="-10" dirty="0" smtClean="0">
                <a:latin typeface="Constantia"/>
                <a:cs typeface="Constantia"/>
              </a:rPr>
              <a:t>correction,, </a:t>
            </a:r>
            <a:r>
              <a:rPr lang="en-US" sz="2400" spc="-5" dirty="0" smtClean="0">
                <a:latin typeface="Constantia"/>
                <a:cs typeface="Constantia"/>
              </a:rPr>
              <a:t>compilation of  dictionaries and </a:t>
            </a:r>
            <a:r>
              <a:rPr lang="en-US" sz="2400" spc="-15" dirty="0" smtClean="0">
                <a:latin typeface="Constantia"/>
                <a:cs typeface="Constantia"/>
              </a:rPr>
              <a:t>corpora, </a:t>
            </a:r>
            <a:r>
              <a:rPr lang="en-US" sz="2400" spc="-5" dirty="0" smtClean="0">
                <a:latin typeface="Constantia"/>
                <a:cs typeface="Constantia"/>
              </a:rPr>
              <a:t>automatic </a:t>
            </a:r>
            <a:r>
              <a:rPr lang="en-US" sz="2400" spc="-10" dirty="0" smtClean="0">
                <a:latin typeface="Constantia"/>
                <a:cs typeface="Constantia"/>
              </a:rPr>
              <a:t>translation </a:t>
            </a:r>
            <a:r>
              <a:rPr lang="en-US" sz="2400" spc="-15" dirty="0" smtClean="0">
                <a:latin typeface="Constantia"/>
                <a:cs typeface="Constantia"/>
              </a:rPr>
              <a:t>from </a:t>
            </a:r>
            <a:r>
              <a:rPr lang="en-US" sz="2400" spc="-5" dirty="0" smtClean="0">
                <a:latin typeface="Constantia"/>
                <a:cs typeface="Constantia"/>
              </a:rPr>
              <a:t>one </a:t>
            </a:r>
            <a:r>
              <a:rPr lang="en-US" sz="2400" spc="-10" dirty="0" smtClean="0">
                <a:latin typeface="Constantia"/>
                <a:cs typeface="Constantia"/>
              </a:rPr>
              <a:t>language </a:t>
            </a:r>
            <a:r>
              <a:rPr lang="en-US" sz="2400" spc="-40" dirty="0" smtClean="0">
                <a:latin typeface="Constantia"/>
                <a:cs typeface="Constantia"/>
              </a:rPr>
              <a:t>to  </a:t>
            </a:r>
            <a:r>
              <a:rPr lang="en-US" sz="2400" spc="-25" dirty="0" smtClean="0">
                <a:latin typeface="Constantia"/>
                <a:cs typeface="Constantia"/>
              </a:rPr>
              <a:t>another,</a:t>
            </a:r>
            <a:r>
              <a:rPr lang="en-US" sz="2400" spc="-75" dirty="0" smtClean="0">
                <a:latin typeface="Constantia"/>
                <a:cs typeface="Constantia"/>
              </a:rPr>
              <a:t> </a:t>
            </a:r>
            <a:r>
              <a:rPr lang="en-US" sz="2400" spc="-5" dirty="0" smtClean="0">
                <a:latin typeface="Constantia"/>
                <a:cs typeface="Constantia"/>
              </a:rPr>
              <a:t>etc.</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38201"/>
            <a:ext cx="2286000" cy="609599"/>
          </a:xfrm>
        </p:spPr>
        <p:txBody>
          <a:bodyPr>
            <a:normAutofit fontScale="90000"/>
          </a:bodyPr>
          <a:lstStyle/>
          <a:p>
            <a:r>
              <a:rPr lang="en-US" dirty="0" smtClean="0">
                <a:solidFill>
                  <a:schemeClr val="tx1"/>
                </a:solidFill>
                <a:latin typeface="Times New Roman" pitchFamily="18" charset="0"/>
                <a:cs typeface="Times New Roman" pitchFamily="18" charset="0"/>
              </a:rPr>
              <a:t>origin</a:t>
            </a:r>
            <a:endParaRPr lang="en-US" dirty="0"/>
          </a:p>
        </p:txBody>
      </p:sp>
      <p:sp>
        <p:nvSpPr>
          <p:cNvPr id="3" name="Subtitle 2"/>
          <p:cNvSpPr>
            <a:spLocks noGrp="1"/>
          </p:cNvSpPr>
          <p:nvPr>
            <p:ph type="subTitle" idx="1"/>
          </p:nvPr>
        </p:nvSpPr>
        <p:spPr>
          <a:xfrm>
            <a:off x="609600" y="1371600"/>
            <a:ext cx="7924800" cy="4572000"/>
          </a:xfrm>
        </p:spPr>
        <p:txBody>
          <a:bodyPr>
            <a:normAutofit/>
          </a:bodyPr>
          <a:lstStyle/>
          <a:p>
            <a:pPr algn="just"/>
            <a:r>
              <a:rPr lang="en-US" dirty="0" smtClean="0">
                <a:solidFill>
                  <a:schemeClr val="tx1"/>
                </a:solidFill>
                <a:latin typeface="Times New Roman" pitchFamily="18" charset="0"/>
                <a:cs typeface="Times New Roman" pitchFamily="18" charset="0"/>
              </a:rPr>
              <a:t>The term "computational linguistics" itself was first coined by David Hays (1950) founding member of both the Association for Computational Linguistics Association and the International   Committee on Computational </a:t>
            </a:r>
            <a:r>
              <a:rPr lang="en-US" dirty="0" err="1" smtClean="0">
                <a:solidFill>
                  <a:schemeClr val="tx1"/>
                </a:solidFill>
                <a:latin typeface="Times New Roman" pitchFamily="18" charset="0"/>
                <a:cs typeface="Times New Roman" pitchFamily="18" charset="0"/>
              </a:rPr>
              <a:t>Linguistics.When</a:t>
            </a:r>
            <a:r>
              <a:rPr lang="en-US" dirty="0" smtClean="0">
                <a:solidFill>
                  <a:schemeClr val="tx1"/>
                </a:solidFill>
                <a:latin typeface="Times New Roman" pitchFamily="18" charset="0"/>
                <a:cs typeface="Times New Roman" pitchFamily="18" charset="0"/>
              </a:rPr>
              <a:t> artificial intelligence came into existence in the 1960s, the field of computational linguistics became that sub-division of artificial intelligence dealing with human-level comprehension and production of natural languages.</a:t>
            </a:r>
          </a:p>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1143000"/>
            <a:ext cx="8077200" cy="4524315"/>
          </a:xfrm>
          <a:prstGeom prst="rect">
            <a:avLst/>
          </a:prstGeom>
        </p:spPr>
        <p:txBody>
          <a:bodyPr wrap="square">
            <a:spAutoFit/>
          </a:bodyPr>
          <a:lstStyle/>
          <a:p>
            <a:pPr marL="287020" marR="5080" indent="-274320" algn="just">
              <a:lnSpc>
                <a:spcPct val="100000"/>
              </a:lnSpc>
              <a:spcBef>
                <a:spcPts val="100"/>
              </a:spcBef>
              <a:buClr>
                <a:srgbClr val="0AD0D9"/>
              </a:buClr>
              <a:buSzPct val="93750"/>
              <a:tabLst>
                <a:tab pos="363220" algn="l"/>
                <a:tab pos="363855" algn="l"/>
              </a:tabLst>
            </a:pPr>
            <a:r>
              <a:rPr lang="en-US" sz="2400" spc="-5" dirty="0" smtClean="0">
                <a:latin typeface="Constantia"/>
                <a:cs typeface="Constantia"/>
              </a:rPr>
              <a:t>	Computational </a:t>
            </a:r>
            <a:r>
              <a:rPr lang="en-US" sz="2400" dirty="0" smtClean="0">
                <a:latin typeface="Constantia"/>
                <a:cs typeface="Constantia"/>
              </a:rPr>
              <a:t>linguistics </a:t>
            </a:r>
            <a:r>
              <a:rPr lang="en-US" sz="2400" spc="-5" dirty="0" smtClean="0">
                <a:latin typeface="Constantia"/>
                <a:cs typeface="Constantia"/>
              </a:rPr>
              <a:t>originated in the </a:t>
            </a:r>
            <a:r>
              <a:rPr lang="en-US" sz="2400" spc="-15" dirty="0" smtClean="0">
                <a:latin typeface="Constantia"/>
                <a:cs typeface="Constantia"/>
              </a:rPr>
              <a:t>United     </a:t>
            </a:r>
            <a:r>
              <a:rPr lang="en-US" sz="2400" spc="-5" dirty="0" smtClean="0">
                <a:latin typeface="Constantia"/>
                <a:cs typeface="Constantia"/>
              </a:rPr>
              <a:t>States  in the 1950s </a:t>
            </a:r>
            <a:r>
              <a:rPr lang="en-US" sz="2400" spc="-20" dirty="0" smtClean="0">
                <a:latin typeface="Constantia"/>
                <a:cs typeface="Constantia"/>
              </a:rPr>
              <a:t>to </a:t>
            </a:r>
            <a:r>
              <a:rPr lang="en-US" sz="2400" spc="-5" dirty="0" smtClean="0">
                <a:latin typeface="Constantia"/>
                <a:cs typeface="Constantia"/>
              </a:rPr>
              <a:t>use </a:t>
            </a:r>
            <a:r>
              <a:rPr lang="en-US" sz="2400" spc="-10" dirty="0" smtClean="0">
                <a:latin typeface="Constantia"/>
                <a:cs typeface="Constantia"/>
              </a:rPr>
              <a:t>computers </a:t>
            </a:r>
            <a:r>
              <a:rPr lang="en-US" sz="2400" spc="-20" dirty="0" smtClean="0">
                <a:latin typeface="Constantia"/>
                <a:cs typeface="Constantia"/>
              </a:rPr>
              <a:t>to </a:t>
            </a:r>
            <a:r>
              <a:rPr lang="en-US" sz="2400" spc="-5" dirty="0" smtClean="0">
                <a:latin typeface="Constantia"/>
                <a:cs typeface="Constantia"/>
              </a:rPr>
              <a:t>automatically </a:t>
            </a:r>
            <a:r>
              <a:rPr lang="en-US" sz="2400" spc="-10" dirty="0" smtClean="0">
                <a:latin typeface="Constantia"/>
                <a:cs typeface="Constantia"/>
              </a:rPr>
              <a:t>translate  texts from foreign languages, particularly Russian </a:t>
            </a:r>
            <a:r>
              <a:rPr lang="en-US" sz="2400" spc="-305" dirty="0" smtClean="0">
                <a:latin typeface="Constantia"/>
                <a:cs typeface="Constantia"/>
              </a:rPr>
              <a:t> </a:t>
            </a:r>
            <a:r>
              <a:rPr lang="en-US" sz="2400" spc="5" dirty="0" smtClean="0">
                <a:latin typeface="Constantia"/>
                <a:cs typeface="Constantia"/>
              </a:rPr>
              <a:t>scientific  </a:t>
            </a:r>
            <a:r>
              <a:rPr lang="en-US" sz="2400" spc="-5" dirty="0" smtClean="0">
                <a:latin typeface="Constantia"/>
                <a:cs typeface="Constantia"/>
              </a:rPr>
              <a:t>journals </a:t>
            </a:r>
            <a:r>
              <a:rPr lang="en-US" sz="2400" spc="-15" dirty="0" smtClean="0">
                <a:latin typeface="Constantia"/>
                <a:cs typeface="Constantia"/>
              </a:rPr>
              <a:t>into</a:t>
            </a:r>
            <a:r>
              <a:rPr lang="en-US" sz="2400" spc="-105" dirty="0" smtClean="0">
                <a:latin typeface="Constantia"/>
                <a:cs typeface="Constantia"/>
              </a:rPr>
              <a:t> </a:t>
            </a:r>
            <a:r>
              <a:rPr lang="en-US" sz="2400" spc="-5" dirty="0" smtClean="0">
                <a:latin typeface="Constantia"/>
                <a:cs typeface="Constantia"/>
              </a:rPr>
              <a:t>English.</a:t>
            </a:r>
          </a:p>
          <a:p>
            <a:pPr lvl="1" algn="just">
              <a:spcBef>
                <a:spcPts val="20"/>
              </a:spcBef>
              <a:buClr>
                <a:srgbClr val="0AD0D9"/>
              </a:buClr>
            </a:pPr>
            <a:endParaRPr lang="en-US" sz="2400" dirty="0">
              <a:latin typeface="Constantia"/>
              <a:cs typeface="Times New Roman" pitchFamily="18" charset="0"/>
            </a:endParaRPr>
          </a:p>
          <a:p>
            <a:pPr lvl="1" algn="just">
              <a:spcBef>
                <a:spcPts val="20"/>
              </a:spcBef>
              <a:buClr>
                <a:srgbClr val="0AD0D9"/>
              </a:buClr>
            </a:pPr>
            <a:r>
              <a:rPr lang="en-US" sz="2400" dirty="0" smtClean="0">
                <a:latin typeface="Times New Roman" pitchFamily="18" charset="0"/>
                <a:cs typeface="Times New Roman" pitchFamily="18" charset="0"/>
              </a:rPr>
              <a:t>When machine translation (also known as mechanical translation) failed to yield accurate translations right away, automated processing of human languages was recognized as far more complex than had originally been assumed. </a:t>
            </a:r>
            <a:r>
              <a:rPr lang="en-US" sz="2400" spc="-5" dirty="0" smtClean="0">
                <a:latin typeface="Constantia"/>
                <a:cs typeface="Constantia"/>
              </a:rPr>
              <a:t>CL</a:t>
            </a:r>
            <a:r>
              <a:rPr lang="en-US" sz="2400" spc="-100" dirty="0" smtClean="0">
                <a:latin typeface="Constantia"/>
                <a:cs typeface="Constantia"/>
              </a:rPr>
              <a:t> </a:t>
            </a:r>
            <a:r>
              <a:rPr lang="en-US" sz="2400" spc="-15" dirty="0" smtClean="0">
                <a:latin typeface="Constantia"/>
                <a:cs typeface="Constantia"/>
              </a:rPr>
              <a:t>was</a:t>
            </a:r>
            <a:r>
              <a:rPr lang="en-US" sz="2400" spc="-40" dirty="0" smtClean="0">
                <a:latin typeface="Constantia"/>
                <a:cs typeface="Constantia"/>
              </a:rPr>
              <a:t> </a:t>
            </a:r>
            <a:r>
              <a:rPr lang="en-US" sz="2400" spc="-5" dirty="0" smtClean="0">
                <a:latin typeface="Constantia"/>
                <a:cs typeface="Constantia"/>
              </a:rPr>
              <a:t>born</a:t>
            </a:r>
            <a:r>
              <a:rPr lang="en-US" sz="2400" spc="-75" dirty="0" smtClean="0">
                <a:latin typeface="Constantia"/>
                <a:cs typeface="Constantia"/>
              </a:rPr>
              <a:t> </a:t>
            </a:r>
            <a:r>
              <a:rPr lang="en-US" sz="2400" dirty="0" smtClean="0">
                <a:latin typeface="Constantia"/>
                <a:cs typeface="Constantia"/>
              </a:rPr>
              <a:t>as</a:t>
            </a:r>
            <a:r>
              <a:rPr lang="en-US" sz="2400" spc="-85" dirty="0" smtClean="0">
                <a:latin typeface="Constantia"/>
                <a:cs typeface="Constantia"/>
              </a:rPr>
              <a:t> </a:t>
            </a:r>
            <a:r>
              <a:rPr lang="en-US" sz="2400" spc="-5" dirty="0" smtClean="0">
                <a:latin typeface="Constantia"/>
                <a:cs typeface="Constantia"/>
              </a:rPr>
              <a:t>the</a:t>
            </a:r>
            <a:r>
              <a:rPr lang="en-US" sz="2400" spc="-70" dirty="0" smtClean="0">
                <a:latin typeface="Constantia"/>
                <a:cs typeface="Constantia"/>
              </a:rPr>
              <a:t> </a:t>
            </a:r>
            <a:r>
              <a:rPr lang="en-US" sz="2400" spc="-5" dirty="0" smtClean="0">
                <a:latin typeface="Constantia"/>
                <a:cs typeface="Constantia"/>
              </a:rPr>
              <a:t>name</a:t>
            </a:r>
            <a:r>
              <a:rPr lang="en-US" sz="2400" spc="-114" dirty="0" smtClean="0">
                <a:latin typeface="Constantia"/>
                <a:cs typeface="Constantia"/>
              </a:rPr>
              <a:t> </a:t>
            </a:r>
            <a:r>
              <a:rPr lang="en-US" sz="2400" dirty="0" smtClean="0">
                <a:latin typeface="Constantia"/>
                <a:cs typeface="Constantia"/>
              </a:rPr>
              <a:t>of</a:t>
            </a:r>
            <a:r>
              <a:rPr lang="en-US" sz="2400" spc="25" dirty="0" smtClean="0">
                <a:latin typeface="Constantia"/>
                <a:cs typeface="Constantia"/>
              </a:rPr>
              <a:t> </a:t>
            </a:r>
            <a:r>
              <a:rPr lang="en-US" sz="2400" spc="-5" dirty="0" smtClean="0">
                <a:latin typeface="Constantia"/>
                <a:cs typeface="Constantia"/>
              </a:rPr>
              <a:t>the</a:t>
            </a:r>
            <a:r>
              <a:rPr lang="en-US" sz="2400" spc="-75" dirty="0" smtClean="0">
                <a:latin typeface="Constantia"/>
                <a:cs typeface="Constantia"/>
              </a:rPr>
              <a:t> </a:t>
            </a:r>
            <a:r>
              <a:rPr lang="en-US" sz="2400" spc="-5" dirty="0" smtClean="0">
                <a:latin typeface="Constantia"/>
                <a:cs typeface="Constantia"/>
              </a:rPr>
              <a:t>new</a:t>
            </a:r>
            <a:r>
              <a:rPr lang="en-US" sz="2400" spc="-60" dirty="0" smtClean="0">
                <a:latin typeface="Constantia"/>
                <a:cs typeface="Constantia"/>
              </a:rPr>
              <a:t> </a:t>
            </a:r>
            <a:r>
              <a:rPr lang="en-US" sz="2400" spc="5" dirty="0" smtClean="0">
                <a:latin typeface="Constantia"/>
                <a:cs typeface="Constantia"/>
              </a:rPr>
              <a:t>field</a:t>
            </a:r>
            <a:r>
              <a:rPr lang="en-US" sz="2400" spc="-65" dirty="0" smtClean="0">
                <a:latin typeface="Constantia"/>
                <a:cs typeface="Constantia"/>
              </a:rPr>
              <a:t> </a:t>
            </a:r>
            <a:r>
              <a:rPr lang="en-US" sz="2400" dirty="0" smtClean="0">
                <a:latin typeface="Constantia"/>
                <a:cs typeface="Constantia"/>
              </a:rPr>
              <a:t>of</a:t>
            </a:r>
            <a:r>
              <a:rPr lang="en-US" sz="2400" spc="5" dirty="0" smtClean="0">
                <a:latin typeface="Constantia"/>
                <a:cs typeface="Constantia"/>
              </a:rPr>
              <a:t> </a:t>
            </a:r>
            <a:r>
              <a:rPr lang="en-US" sz="2400" spc="-5" dirty="0" smtClean="0">
                <a:latin typeface="Constantia"/>
                <a:cs typeface="Constantia"/>
              </a:rPr>
              <a:t>study  </a:t>
            </a:r>
            <a:r>
              <a:rPr lang="en-US" sz="2400" spc="-15" dirty="0" smtClean="0">
                <a:latin typeface="Constantia"/>
                <a:cs typeface="Constantia"/>
              </a:rPr>
              <a:t>devoted </a:t>
            </a:r>
            <a:r>
              <a:rPr lang="en-US" sz="2400" spc="-20" dirty="0" smtClean="0">
                <a:latin typeface="Constantia"/>
                <a:cs typeface="Constantia"/>
              </a:rPr>
              <a:t>to </a:t>
            </a:r>
            <a:r>
              <a:rPr lang="en-US" sz="2400" spc="-10" dirty="0" smtClean="0">
                <a:latin typeface="Constantia"/>
                <a:cs typeface="Constantia"/>
              </a:rPr>
              <a:t>developing software </a:t>
            </a:r>
            <a:r>
              <a:rPr lang="en-US" sz="2400" spc="-5" dirty="0" smtClean="0">
                <a:latin typeface="Constantia"/>
                <a:cs typeface="Constantia"/>
              </a:rPr>
              <a:t>for  </a:t>
            </a:r>
            <a:r>
              <a:rPr lang="en-US" sz="2400" spc="-10" dirty="0" smtClean="0">
                <a:latin typeface="Constantia"/>
                <a:cs typeface="Constantia"/>
              </a:rPr>
              <a:t>intelligently processing language</a:t>
            </a:r>
            <a:r>
              <a:rPr lang="en-US" sz="2400" spc="-210" dirty="0" smtClean="0">
                <a:latin typeface="Constantia"/>
                <a:cs typeface="Constantia"/>
              </a:rPr>
              <a:t> </a:t>
            </a:r>
            <a:r>
              <a:rPr lang="en-US" sz="2400" spc="-5" dirty="0" smtClean="0">
                <a:latin typeface="Constantia"/>
                <a:cs typeface="Constantia"/>
              </a:rPr>
              <a:t>data.</a:t>
            </a:r>
            <a:endParaRPr lang="en-US" sz="2400" dirty="0">
              <a:latin typeface="Constantia"/>
              <a:cs typeface="Constantia"/>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0600" y="1905000"/>
            <a:ext cx="7543800" cy="3252172"/>
          </a:xfrm>
          <a:prstGeom prst="rect">
            <a:avLst/>
          </a:prstGeom>
        </p:spPr>
        <p:txBody>
          <a:bodyPr wrap="square">
            <a:spAutoFit/>
          </a:bodyPr>
          <a:lstStyle/>
          <a:p>
            <a:pPr marL="287020" marR="302895" indent="-274320" algn="just">
              <a:lnSpc>
                <a:spcPct val="100000"/>
              </a:lnSpc>
              <a:spcBef>
                <a:spcPts val="100"/>
              </a:spcBef>
              <a:buClr>
                <a:srgbClr val="0AD0D9"/>
              </a:buClr>
              <a:buSzPct val="93750"/>
              <a:tabLst>
                <a:tab pos="362585" algn="l"/>
                <a:tab pos="363220" algn="l"/>
              </a:tabLst>
            </a:pPr>
            <a:r>
              <a:rPr lang="en-US" sz="2400" spc="-5" dirty="0" smtClean="0">
                <a:latin typeface="Constantia"/>
                <a:cs typeface="Constantia"/>
              </a:rPr>
              <a:t>	Computers </a:t>
            </a:r>
            <a:r>
              <a:rPr lang="en-US" sz="2400" spc="-25" dirty="0" smtClean="0">
                <a:latin typeface="Constantia"/>
                <a:cs typeface="Constantia"/>
              </a:rPr>
              <a:t>were </a:t>
            </a:r>
            <a:r>
              <a:rPr lang="en-US" sz="2400" spc="10" dirty="0" smtClean="0">
                <a:latin typeface="Constantia"/>
                <a:cs typeface="Constantia"/>
              </a:rPr>
              <a:t>first</a:t>
            </a:r>
            <a:r>
              <a:rPr lang="en-US" sz="2400" spc="-455" dirty="0" smtClean="0">
                <a:latin typeface="Constantia"/>
                <a:cs typeface="Constantia"/>
              </a:rPr>
              <a:t> </a:t>
            </a:r>
            <a:r>
              <a:rPr lang="en-US" sz="2400" spc="-5" dirty="0" smtClean="0">
                <a:latin typeface="Constantia"/>
                <a:cs typeface="Constantia"/>
              </a:rPr>
              <a:t>used for automatic/ </a:t>
            </a:r>
            <a:r>
              <a:rPr lang="en-US" sz="2400" spc="-10" dirty="0" smtClean="0">
                <a:latin typeface="Constantia"/>
                <a:cs typeface="Constantia"/>
              </a:rPr>
              <a:t>mechanical  </a:t>
            </a:r>
            <a:r>
              <a:rPr lang="en-US" sz="2400" spc="-5" dirty="0" smtClean="0">
                <a:latin typeface="Constantia"/>
                <a:cs typeface="Constantia"/>
              </a:rPr>
              <a:t>translation. Then, their use </a:t>
            </a:r>
            <a:r>
              <a:rPr lang="en-US" sz="2400" spc="-10" dirty="0" smtClean="0">
                <a:latin typeface="Constantia"/>
                <a:cs typeface="Constantia"/>
              </a:rPr>
              <a:t>was </a:t>
            </a:r>
            <a:r>
              <a:rPr lang="en-US" sz="2400" spc="-5" dirty="0" smtClean="0">
                <a:latin typeface="Constantia"/>
                <a:cs typeface="Constantia"/>
              </a:rPr>
              <a:t>extended </a:t>
            </a:r>
            <a:r>
              <a:rPr lang="en-US" sz="2400" spc="-20" dirty="0" smtClean="0">
                <a:latin typeface="Constantia"/>
                <a:cs typeface="Constantia"/>
              </a:rPr>
              <a:t>to </a:t>
            </a:r>
            <a:r>
              <a:rPr lang="en-US" sz="2400" spc="-5" dirty="0" smtClean="0">
                <a:latin typeface="Constantia"/>
                <a:cs typeface="Constantia"/>
              </a:rPr>
              <a:t>deal </a:t>
            </a:r>
            <a:r>
              <a:rPr lang="en-US" sz="2400" dirty="0" smtClean="0">
                <a:latin typeface="Constantia"/>
                <a:cs typeface="Constantia"/>
              </a:rPr>
              <a:t>with  </a:t>
            </a:r>
            <a:r>
              <a:rPr lang="en-US" sz="2400" spc="-5" dirty="0" smtClean="0">
                <a:latin typeface="Constantia"/>
                <a:cs typeface="Constantia"/>
              </a:rPr>
              <a:t>linguistics.</a:t>
            </a:r>
            <a:endParaRPr lang="en-US" sz="2400" dirty="0" smtClean="0">
              <a:latin typeface="Constantia"/>
              <a:cs typeface="Constantia"/>
            </a:endParaRPr>
          </a:p>
          <a:p>
            <a:pPr algn="just">
              <a:lnSpc>
                <a:spcPct val="100000"/>
              </a:lnSpc>
              <a:buClr>
                <a:srgbClr val="0AD0D9"/>
              </a:buClr>
              <a:buFont typeface="Wingdings"/>
              <a:buChar char=""/>
            </a:pPr>
            <a:endParaRPr lang="en-US" sz="2400" dirty="0" smtClean="0">
              <a:latin typeface="Times New Roman"/>
              <a:cs typeface="Times New Roman"/>
            </a:endParaRPr>
          </a:p>
          <a:p>
            <a:pPr marL="156845" marR="5080" lvl="1" algn="just">
              <a:lnSpc>
                <a:spcPct val="100000"/>
              </a:lnSpc>
              <a:spcBef>
                <a:spcPts val="1645"/>
              </a:spcBef>
              <a:tabLst>
                <a:tab pos="373380" algn="l"/>
              </a:tabLst>
            </a:pPr>
            <a:r>
              <a:rPr lang="en-US" sz="2400" dirty="0" smtClean="0">
                <a:latin typeface="Constantia"/>
                <a:cs typeface="Constantia"/>
              </a:rPr>
              <a:t>In</a:t>
            </a:r>
            <a:r>
              <a:rPr lang="en-US" sz="2400" spc="-100" dirty="0" smtClean="0">
                <a:latin typeface="Constantia"/>
                <a:cs typeface="Constantia"/>
              </a:rPr>
              <a:t> </a:t>
            </a:r>
            <a:r>
              <a:rPr lang="en-US" sz="2400" spc="-10" dirty="0" smtClean="0">
                <a:latin typeface="Constantia"/>
                <a:cs typeface="Constantia"/>
              </a:rPr>
              <a:t>order</a:t>
            </a:r>
            <a:r>
              <a:rPr lang="en-US" sz="2400" spc="-100" dirty="0" smtClean="0">
                <a:latin typeface="Constantia"/>
                <a:cs typeface="Constantia"/>
              </a:rPr>
              <a:t> </a:t>
            </a:r>
            <a:r>
              <a:rPr lang="en-US" sz="2400" spc="-20" dirty="0" smtClean="0">
                <a:latin typeface="Constantia"/>
                <a:cs typeface="Constantia"/>
              </a:rPr>
              <a:t>to</a:t>
            </a:r>
            <a:r>
              <a:rPr lang="en-US" sz="2400" spc="-95" dirty="0" smtClean="0">
                <a:latin typeface="Constantia"/>
                <a:cs typeface="Constantia"/>
              </a:rPr>
              <a:t> </a:t>
            </a:r>
            <a:r>
              <a:rPr lang="en-US" sz="2400" spc="-10" dirty="0" smtClean="0">
                <a:latin typeface="Constantia"/>
                <a:cs typeface="Constantia"/>
              </a:rPr>
              <a:t>translate</a:t>
            </a:r>
            <a:r>
              <a:rPr lang="en-US" sz="2400" spc="-110" dirty="0" smtClean="0">
                <a:latin typeface="Constantia"/>
                <a:cs typeface="Constantia"/>
              </a:rPr>
              <a:t> </a:t>
            </a:r>
            <a:r>
              <a:rPr lang="en-US" sz="2400" dirty="0" smtClean="0">
                <a:latin typeface="Constantia"/>
                <a:cs typeface="Constantia"/>
              </a:rPr>
              <a:t>a</a:t>
            </a:r>
            <a:r>
              <a:rPr lang="en-US" sz="2400" spc="-90" dirty="0" smtClean="0">
                <a:latin typeface="Constantia"/>
                <a:cs typeface="Constantia"/>
              </a:rPr>
              <a:t> </a:t>
            </a:r>
            <a:r>
              <a:rPr lang="en-US" sz="2400" spc="-10" dirty="0" smtClean="0">
                <a:latin typeface="Constantia"/>
                <a:cs typeface="Constantia"/>
              </a:rPr>
              <a:t>text,</a:t>
            </a:r>
            <a:r>
              <a:rPr lang="en-US" sz="2400" spc="-20" dirty="0" smtClean="0">
                <a:latin typeface="Constantia"/>
                <a:cs typeface="Constantia"/>
              </a:rPr>
              <a:t> </a:t>
            </a:r>
            <a:r>
              <a:rPr lang="en-US" sz="2400" dirty="0" smtClean="0">
                <a:latin typeface="Constantia"/>
                <a:cs typeface="Constantia"/>
              </a:rPr>
              <a:t>it</a:t>
            </a:r>
            <a:r>
              <a:rPr lang="en-US" sz="2400" spc="-135" dirty="0" smtClean="0">
                <a:latin typeface="Constantia"/>
                <a:cs typeface="Constantia"/>
              </a:rPr>
              <a:t> </a:t>
            </a:r>
            <a:r>
              <a:rPr lang="en-US" sz="2400" spc="-10" dirty="0" smtClean="0">
                <a:latin typeface="Constantia"/>
                <a:cs typeface="Constantia"/>
              </a:rPr>
              <a:t>was</a:t>
            </a:r>
            <a:r>
              <a:rPr lang="en-US" sz="2400" spc="-85" dirty="0" smtClean="0">
                <a:latin typeface="Constantia"/>
                <a:cs typeface="Constantia"/>
              </a:rPr>
              <a:t> </a:t>
            </a:r>
            <a:r>
              <a:rPr lang="en-US" sz="2400" spc="-5" dirty="0" smtClean="0">
                <a:latin typeface="Constantia"/>
                <a:cs typeface="Constantia"/>
              </a:rPr>
              <a:t>observed</a:t>
            </a:r>
            <a:r>
              <a:rPr lang="en-US" sz="2400" spc="-25" dirty="0" smtClean="0">
                <a:latin typeface="Constantia"/>
                <a:cs typeface="Constantia"/>
              </a:rPr>
              <a:t> </a:t>
            </a:r>
            <a:r>
              <a:rPr lang="en-US" sz="2400" spc="-5" dirty="0" smtClean="0">
                <a:latin typeface="Constantia"/>
                <a:cs typeface="Constantia"/>
              </a:rPr>
              <a:t>that</a:t>
            </a:r>
            <a:r>
              <a:rPr lang="en-US" sz="2400" spc="-125" dirty="0" smtClean="0">
                <a:latin typeface="Constantia"/>
                <a:cs typeface="Constantia"/>
              </a:rPr>
              <a:t> </a:t>
            </a:r>
            <a:r>
              <a:rPr lang="en-US" sz="2400" spc="-5" dirty="0" smtClean="0">
                <a:latin typeface="Constantia"/>
                <a:cs typeface="Constantia"/>
              </a:rPr>
              <a:t>one</a:t>
            </a:r>
            <a:r>
              <a:rPr lang="en-US" sz="2400" spc="-50" dirty="0" smtClean="0">
                <a:latin typeface="Constantia"/>
                <a:cs typeface="Constantia"/>
              </a:rPr>
              <a:t> </a:t>
            </a:r>
            <a:r>
              <a:rPr lang="en-US" sz="2400" dirty="0" smtClean="0">
                <a:latin typeface="Constantia"/>
                <a:cs typeface="Constantia"/>
              </a:rPr>
              <a:t>had  </a:t>
            </a:r>
            <a:r>
              <a:rPr lang="en-US" sz="2400" spc="-20" dirty="0" smtClean="0">
                <a:latin typeface="Constantia"/>
                <a:cs typeface="Constantia"/>
              </a:rPr>
              <a:t>to </a:t>
            </a:r>
            <a:r>
              <a:rPr lang="en-US" sz="2400" spc="-5" dirty="0" smtClean="0">
                <a:latin typeface="Constantia"/>
                <a:cs typeface="Constantia"/>
              </a:rPr>
              <a:t>understand the grammar </a:t>
            </a:r>
            <a:r>
              <a:rPr lang="en-US" sz="2400" dirty="0" smtClean="0">
                <a:latin typeface="Constantia"/>
                <a:cs typeface="Constantia"/>
              </a:rPr>
              <a:t>of </a:t>
            </a:r>
            <a:r>
              <a:rPr lang="en-US" sz="2400" spc="-5" dirty="0" smtClean="0">
                <a:latin typeface="Constantia"/>
                <a:cs typeface="Constantia"/>
              </a:rPr>
              <a:t>both </a:t>
            </a:r>
            <a:r>
              <a:rPr lang="en-US" sz="2400" spc="-10" dirty="0" smtClean="0">
                <a:latin typeface="Constantia"/>
                <a:cs typeface="Constantia"/>
              </a:rPr>
              <a:t>languages, </a:t>
            </a:r>
            <a:r>
              <a:rPr lang="en-US" sz="2400" spc="-5" dirty="0" smtClean="0">
                <a:latin typeface="Constantia"/>
                <a:cs typeface="Constantia"/>
              </a:rPr>
              <a:t>including  </a:t>
            </a:r>
            <a:r>
              <a:rPr lang="en-US" sz="2400" spc="-20" dirty="0" smtClean="0">
                <a:latin typeface="Constantia"/>
                <a:cs typeface="Constantia"/>
              </a:rPr>
              <a:t>morphology, </a:t>
            </a:r>
            <a:r>
              <a:rPr lang="en-US" sz="2400" spc="-5" dirty="0" smtClean="0">
                <a:latin typeface="Constantia"/>
                <a:cs typeface="Constantia"/>
              </a:rPr>
              <a:t>syntax, semantic, </a:t>
            </a:r>
            <a:r>
              <a:rPr lang="en-US" sz="2400" spc="-10" dirty="0" smtClean="0">
                <a:latin typeface="Constantia"/>
                <a:cs typeface="Constantia"/>
              </a:rPr>
              <a:t>pragmatics,</a:t>
            </a:r>
            <a:r>
              <a:rPr lang="en-US" sz="2400" spc="-130" dirty="0" smtClean="0">
                <a:latin typeface="Constantia"/>
                <a:cs typeface="Constantia"/>
              </a:rPr>
              <a:t> </a:t>
            </a:r>
            <a:r>
              <a:rPr lang="en-US" sz="2400" spc="-10" dirty="0" smtClean="0">
                <a:latin typeface="Constantia"/>
                <a:cs typeface="Constantia"/>
              </a:rPr>
              <a:t>..etc.</a:t>
            </a:r>
            <a:endParaRPr lang="en-US" sz="2400" dirty="0">
              <a:latin typeface="Constantia"/>
              <a:cs typeface="Constantia"/>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85801"/>
            <a:ext cx="7772400" cy="1295399"/>
          </a:xfrm>
        </p:spPr>
        <p:txBody>
          <a:bodyPr>
            <a:normAutofit/>
          </a:bodyPr>
          <a:lstStyle/>
          <a:p>
            <a:r>
              <a:rPr lang="en-US" sz="2800" b="1" spc="-10" dirty="0" smtClean="0">
                <a:latin typeface="Times New Roman" pitchFamily="18" charset="0"/>
                <a:cs typeface="Times New Roman" pitchFamily="18" charset="0"/>
              </a:rPr>
              <a:t>Approaches </a:t>
            </a:r>
            <a:r>
              <a:rPr lang="en-US" sz="2800" b="1" dirty="0" smtClean="0">
                <a:latin typeface="Times New Roman" pitchFamily="18" charset="0"/>
                <a:cs typeface="Times New Roman" pitchFamily="18" charset="0"/>
              </a:rPr>
              <a:t>in</a:t>
            </a:r>
            <a:r>
              <a:rPr lang="en-US" sz="2800" b="1" spc="-90" dirty="0" smtClean="0">
                <a:latin typeface="Times New Roman" pitchFamily="18" charset="0"/>
                <a:cs typeface="Times New Roman" pitchFamily="18" charset="0"/>
              </a:rPr>
              <a:t>  Computational Linguistics(</a:t>
            </a:r>
            <a:r>
              <a:rPr lang="en-US" sz="2800" b="1" spc="-5" dirty="0" smtClean="0">
                <a:latin typeface="Times New Roman" pitchFamily="18" charset="0"/>
                <a:cs typeface="Times New Roman" pitchFamily="18" charset="0"/>
              </a:rPr>
              <a:t>CL</a:t>
            </a:r>
            <a:r>
              <a:rPr lang="en-US" sz="2800" spc="-5" dirty="0" smtClean="0"/>
              <a:t>)</a:t>
            </a:r>
            <a:endParaRPr lang="en-US" sz="2800" dirty="0"/>
          </a:p>
        </p:txBody>
      </p:sp>
      <p:sp>
        <p:nvSpPr>
          <p:cNvPr id="3" name="Subtitle 2"/>
          <p:cNvSpPr>
            <a:spLocks noGrp="1"/>
          </p:cNvSpPr>
          <p:nvPr>
            <p:ph type="subTitle" idx="1"/>
          </p:nvPr>
        </p:nvSpPr>
        <p:spPr>
          <a:xfrm>
            <a:off x="1371600" y="2362200"/>
            <a:ext cx="6400800" cy="3657600"/>
          </a:xfrm>
        </p:spPr>
        <p:txBody>
          <a:bodyPr>
            <a:normAutofit/>
          </a:bodyPr>
          <a:lstStyle/>
          <a:p>
            <a:pPr algn="just">
              <a:buFont typeface="Arial" pitchFamily="34" charset="0"/>
              <a:buChar char="•"/>
            </a:pPr>
            <a:r>
              <a:rPr lang="en-US" sz="2800" dirty="0" smtClean="0">
                <a:solidFill>
                  <a:schemeClr val="tx1"/>
                </a:solidFill>
                <a:latin typeface="Times New Roman" pitchFamily="18" charset="0"/>
                <a:cs typeface="Times New Roman" pitchFamily="18" charset="0"/>
              </a:rPr>
              <a:t>Developmental Approach</a:t>
            </a:r>
          </a:p>
          <a:p>
            <a:pPr algn="just">
              <a:buFont typeface="Arial" pitchFamily="34" charset="0"/>
              <a:buChar char="•"/>
            </a:pPr>
            <a:r>
              <a:rPr lang="en-US" sz="2800" dirty="0" smtClean="0">
                <a:solidFill>
                  <a:schemeClr val="tx1"/>
                </a:solidFill>
                <a:latin typeface="Times New Roman" pitchFamily="18" charset="0"/>
                <a:cs typeface="Times New Roman" pitchFamily="18" charset="0"/>
              </a:rPr>
              <a:t>Structural Approach</a:t>
            </a:r>
          </a:p>
          <a:p>
            <a:pPr algn="just">
              <a:buFont typeface="Arial" pitchFamily="34" charset="0"/>
              <a:buChar char="•"/>
            </a:pPr>
            <a:r>
              <a:rPr lang="en-US" sz="2800" dirty="0" smtClean="0">
                <a:solidFill>
                  <a:schemeClr val="tx1"/>
                </a:solidFill>
                <a:latin typeface="Times New Roman" pitchFamily="18" charset="0"/>
                <a:cs typeface="Times New Roman" pitchFamily="18" charset="0"/>
              </a:rPr>
              <a:t>Production Approach</a:t>
            </a:r>
          </a:p>
          <a:p>
            <a:pPr algn="just">
              <a:buFont typeface="Arial" pitchFamily="34" charset="0"/>
              <a:buChar char="•"/>
            </a:pPr>
            <a:r>
              <a:rPr lang="en-US" sz="2800" dirty="0" smtClean="0">
                <a:solidFill>
                  <a:schemeClr val="tx1"/>
                </a:solidFill>
                <a:latin typeface="Times New Roman" pitchFamily="18" charset="0"/>
                <a:cs typeface="Times New Roman" pitchFamily="18" charset="0"/>
              </a:rPr>
              <a:t>Comprehension Approach</a:t>
            </a:r>
            <a:endParaRPr lang="en-US" sz="28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182</TotalTime>
  <Words>331</Words>
  <Application>Microsoft Office PowerPoint</Application>
  <PresentationFormat>On-screen Show (4:3)</PresentationFormat>
  <Paragraphs>103</Paragraphs>
  <Slides>20</Slides>
  <Notes>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Concourse</vt:lpstr>
      <vt:lpstr>Computational Linguistics</vt:lpstr>
      <vt:lpstr>Slide 2</vt:lpstr>
      <vt:lpstr>Definition</vt:lpstr>
      <vt:lpstr>Slide 4</vt:lpstr>
      <vt:lpstr>Slide 5</vt:lpstr>
      <vt:lpstr>origin</vt:lpstr>
      <vt:lpstr>Slide 7</vt:lpstr>
      <vt:lpstr>Slide 8</vt:lpstr>
      <vt:lpstr>Approaches in  Computational Linguistics(CL)</vt:lpstr>
      <vt:lpstr>Slide 10</vt:lpstr>
      <vt:lpstr>Slide 11</vt:lpstr>
      <vt:lpstr>Slide 12</vt:lpstr>
      <vt:lpstr>Slide 13</vt:lpstr>
      <vt:lpstr>Slide 14</vt:lpstr>
      <vt:lpstr>Slide 15</vt:lpstr>
      <vt:lpstr>Slide 16</vt:lpstr>
      <vt:lpstr>Slide 17</vt:lpstr>
      <vt:lpstr>Slide 18</vt:lpstr>
      <vt:lpstr>Slide 19</vt:lpstr>
      <vt:lpstr>Slide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Computational Linguistics</dc:title>
  <dc:creator>Riaz</dc:creator>
  <cp:lastModifiedBy>AWAIS COMPUTERS</cp:lastModifiedBy>
  <cp:revision>23</cp:revision>
  <dcterms:created xsi:type="dcterms:W3CDTF">2019-05-10T02:00:33Z</dcterms:created>
  <dcterms:modified xsi:type="dcterms:W3CDTF">2020-04-15T15:10:42Z</dcterms:modified>
</cp:coreProperties>
</file>